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Ex1.xml" ContentType="application/vnd.ms-office.chartex+xml"/>
  <Override PartName="/ppt/charts/style4.xml" ContentType="application/vnd.ms-office.chartstyle+xml"/>
  <Override PartName="/ppt/charts/colors4.xml" ContentType="application/vnd.ms-office.chartcolorstyle+xml"/>
  <Override PartName="/ppt/charts/chart4.xml" ContentType="application/vnd.openxmlformats-officedocument.drawingml.chart+xml"/>
  <Override PartName="/ppt/charts/chartEx2.xml" ContentType="application/vnd.ms-office.chartex+xml"/>
  <Override PartName="/ppt/charts/style5.xml" ContentType="application/vnd.ms-office.chartstyle+xml"/>
  <Override PartName="/ppt/charts/colors5.xml" ContentType="application/vnd.ms-office.chartcolorstyle+xml"/>
  <Override PartName="/ppt/charts/chart5.xml" ContentType="application/vnd.openxmlformats-officedocument.drawingml.chart+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5.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6.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7.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8.xml" ContentType="application/vnd.openxmlformats-officedocument.drawingml.chart+xml"/>
  <Override PartName="/ppt/charts/style17.xml" ContentType="application/vnd.ms-office.chartstyle+xml"/>
  <Override PartName="/ppt/charts/colors1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93" r:id="rId3"/>
    <p:sldId id="260" r:id="rId4"/>
    <p:sldId id="296" r:id="rId5"/>
    <p:sldId id="297" r:id="rId6"/>
    <p:sldId id="298" r:id="rId7"/>
    <p:sldId id="299" r:id="rId8"/>
    <p:sldId id="295" r:id="rId9"/>
    <p:sldId id="301" r:id="rId10"/>
    <p:sldId id="265" r:id="rId11"/>
    <p:sldId id="266" r:id="rId12"/>
    <p:sldId id="300" r:id="rId13"/>
    <p:sldId id="270" r:id="rId14"/>
    <p:sldId id="271" r:id="rId15"/>
    <p:sldId id="275" r:id="rId16"/>
    <p:sldId id="27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xlsm"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xlsm"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204.5%25.xlsm" TargetMode="External"/><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xlsm" TargetMode="External"/><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xlsm" TargetMode="External"/><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xlsm" TargetMode="External"/><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204.5%25.xlsm" TargetMode="External"/><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204.5%25.xlsm" TargetMode="External"/><Relationship Id="rId2" Type="http://schemas.microsoft.com/office/2011/relationships/chartColorStyle" Target="colors15.xml"/><Relationship Id="rId1" Type="http://schemas.microsoft.com/office/2011/relationships/chartStyle" Target="style15.xml"/></Relationships>
</file>

<file path=ppt/charts/_rels/chart17.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xlsm" TargetMode="External"/><Relationship Id="rId2" Type="http://schemas.microsoft.com/office/2011/relationships/chartColorStyle" Target="colors16.xml"/><Relationship Id="rId1" Type="http://schemas.microsoft.com/office/2011/relationships/chartStyle" Target="style16.xml"/></Relationships>
</file>

<file path=ppt/charts/_rels/chart18.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xlsm" TargetMode="External"/><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xlsm"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xlsm"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1" Type="http://schemas.openxmlformats.org/officeDocument/2006/relationships/oleObject" Target="file:///G:\.shortcut-targets-by-id\1gd70TAyhfi6pkD_rb4mGi9w6f5X1uh-g\Washington%20Global\Budget\FY27\WGLO%20-%20FBT27%20-%20v04%201M%20Refi%204.5%25.xlsm"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G:\.shortcut-targets-by-id\1gd70TAyhfi6pkD_rb4mGi9w6f5X1uh-g\Washington%20Global\Budget\FY27\WGLO%20-%20FBT27%20-%20v04%201M%20Refi%204.5%25.xlsm" TargetMode="External"/></Relationships>
</file>

<file path=ppt/charts/_rels/chart6.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204.5%25.xlsm"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1" Type="http://schemas.openxmlformats.org/officeDocument/2006/relationships/oleObject" Target="file:///G:\.shortcut-targets-by-id\1gd70TAyhfi6pkD_rb4mGi9w6f5X1uh-g\Washington%20Global\Budget\FY27\WGLO%20-%20FBT27%20-%20v04%201M%20Refi%204.5%25.xlsm" TargetMode="External"/></Relationships>
</file>

<file path=ppt/charts/_rels/chart8.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204.5%25.xlsm"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file:///G:\.shortcut-targets-by-id\1gd70TAyhfi6pkD_rb4mGi9w6f5X1uh-g\Washington%20Global\Budget\FY27\WGLO%20-%20FBT27%20-%20v04%201M%20Refi%204.5%25.xlsm" TargetMode="External"/><Relationship Id="rId2" Type="http://schemas.microsoft.com/office/2011/relationships/chartColorStyle" Target="colors8.xml"/><Relationship Id="rId1" Type="http://schemas.microsoft.com/office/2011/relationships/chartStyle" Target="style8.xml"/></Relationships>
</file>

<file path=ppt/charts/_rels/chartEx1.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oleObject" Target="file:///G:\.shortcut-targets-by-id\1gd70TAyhfi6pkD_rb4mGi9w6f5X1uh-g\Washington%20Global\Budget\FY27\WGLO%20-%20FBT27%20-%20v04%201M%20Refi%204.5%25.xlsm"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oleObject" Target="file:///G:\.shortcut-targets-by-id\1gd70TAyhfi6pkD_rb4mGi9w6f5X1uh-g\Washington%20Global\Budget\FY27\WGLO%20-%20FBT27%20-%20v04%201M%20Refi%204.5%25.xlsm"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solidFill>
                <a:schemeClr val="tx1"/>
              </a:solidFill>
            </a:ln>
            <a:effectLst/>
          </c:spPr>
          <c:invertIfNegative val="0"/>
          <c:dPt>
            <c:idx val="0"/>
            <c:invertIfNegative val="0"/>
            <c:bubble3D val="0"/>
            <c:spPr>
              <a:solidFill>
                <a:schemeClr val="bg1">
                  <a:lumMod val="75000"/>
                </a:schemeClr>
              </a:solidFill>
              <a:ln>
                <a:solidFill>
                  <a:schemeClr val="tx1"/>
                </a:solidFill>
              </a:ln>
              <a:effectLst/>
            </c:spPr>
            <c:extLst>
              <c:ext xmlns:c16="http://schemas.microsoft.com/office/drawing/2014/chart" uri="{C3380CC4-5D6E-409C-BE32-E72D297353CC}">
                <c16:uniqueId val="{00000001-DA00-4D39-97F9-5505D3E50879}"/>
              </c:ext>
            </c:extLst>
          </c:dPt>
          <c:dPt>
            <c:idx val="1"/>
            <c:invertIfNegative val="0"/>
            <c:bubble3D val="0"/>
            <c:spPr>
              <a:solidFill>
                <a:schemeClr val="bg1">
                  <a:lumMod val="75000"/>
                </a:schemeClr>
              </a:solidFill>
              <a:ln>
                <a:solidFill>
                  <a:schemeClr val="tx1"/>
                </a:solidFill>
              </a:ln>
              <a:effectLst/>
            </c:spPr>
            <c:extLst>
              <c:ext xmlns:c16="http://schemas.microsoft.com/office/drawing/2014/chart" uri="{C3380CC4-5D6E-409C-BE32-E72D297353CC}">
                <c16:uniqueId val="{00000003-DA00-4D39-97F9-5505D3E50879}"/>
              </c:ext>
            </c:extLst>
          </c:dPt>
          <c:dPt>
            <c:idx val="2"/>
            <c:invertIfNegative val="0"/>
            <c:bubble3D val="0"/>
            <c:spPr>
              <a:solidFill>
                <a:schemeClr val="accent1"/>
              </a:solidFill>
              <a:ln>
                <a:solidFill>
                  <a:schemeClr val="tx1"/>
                </a:solidFill>
              </a:ln>
              <a:effectLst/>
            </c:spPr>
            <c:extLst>
              <c:ext xmlns:c16="http://schemas.microsoft.com/office/drawing/2014/chart" uri="{C3380CC4-5D6E-409C-BE32-E72D297353CC}">
                <c16:uniqueId val="{00000005-DA00-4D39-97F9-5505D3E50879}"/>
              </c:ext>
            </c:extLst>
          </c:dPt>
          <c:dPt>
            <c:idx val="3"/>
            <c:invertIfNegative val="0"/>
            <c:bubble3D val="0"/>
            <c:spPr>
              <a:solidFill>
                <a:schemeClr val="accent5">
                  <a:lumMod val="20000"/>
                  <a:lumOff val="80000"/>
                </a:schemeClr>
              </a:solidFill>
              <a:ln>
                <a:solidFill>
                  <a:schemeClr val="tx1"/>
                </a:solidFill>
              </a:ln>
              <a:effectLst/>
            </c:spPr>
            <c:extLst>
              <c:ext xmlns:c16="http://schemas.microsoft.com/office/drawing/2014/chart" uri="{C3380CC4-5D6E-409C-BE32-E72D297353CC}">
                <c16:uniqueId val="{00000007-DA00-4D39-97F9-5505D3E50879}"/>
              </c:ext>
            </c:extLst>
          </c:dPt>
          <c:dPt>
            <c:idx val="4"/>
            <c:invertIfNegative val="0"/>
            <c:bubble3D val="0"/>
            <c:spPr>
              <a:solidFill>
                <a:schemeClr val="accent5">
                  <a:lumMod val="20000"/>
                  <a:lumOff val="80000"/>
                </a:schemeClr>
              </a:solidFill>
              <a:ln>
                <a:solidFill>
                  <a:schemeClr val="tx1"/>
                </a:solidFill>
              </a:ln>
              <a:effectLst/>
            </c:spPr>
            <c:extLst>
              <c:ext xmlns:c16="http://schemas.microsoft.com/office/drawing/2014/chart" uri="{C3380CC4-5D6E-409C-BE32-E72D297353CC}">
                <c16:uniqueId val="{00000009-DA00-4D39-97F9-5505D3E50879}"/>
              </c:ext>
            </c:extLst>
          </c:dPt>
          <c:dLbls>
            <c:dLbl>
              <c:idx val="2"/>
              <c:spPr>
                <a:noFill/>
                <a:ln>
                  <a:noFill/>
                </a:ln>
                <a:effectLst/>
              </c:spPr>
              <c:txPr>
                <a:bodyPr rot="0" spcFirstLastPara="1" vertOverflow="ellipsis" vert="horz" wrap="square" lIns="38100" tIns="19050" rIns="38100" bIns="19050" anchor="ctr" anchorCtr="1">
                  <a:spAutoFit/>
                </a:bodyPr>
                <a:lstStyle/>
                <a:p>
                  <a:pPr>
                    <a:defRPr sz="1200" b="1" i="1" u="none" strike="noStrike" kern="1200" baseline="0">
                      <a:solidFill>
                        <a:schemeClr val="accent6">
                          <a:lumMod val="75000"/>
                        </a:schemeClr>
                      </a:solidFill>
                      <a:latin typeface="Segoe UI" panose="020B0502040204020203" pitchFamily="34"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5-DA00-4D39-97F9-5505D3E5087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Segoe UI" panose="020B0502040204020203"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Dashboard!$T$130:$Y$130</c:f>
              <c:strCache>
                <c:ptCount val="5"/>
                <c:pt idx="0">
                  <c:v> SY24-25 </c:v>
                </c:pt>
                <c:pt idx="1">
                  <c:v> SY25-26 </c:v>
                </c:pt>
                <c:pt idx="2">
                  <c:v> SY26-27 </c:v>
                </c:pt>
                <c:pt idx="3">
                  <c:v> SY27-28 </c:v>
                </c:pt>
                <c:pt idx="4">
                  <c:v>SY28-29</c:v>
                </c:pt>
              </c:strCache>
              <c:extLst/>
            </c:strRef>
          </c:cat>
          <c:val>
            <c:numRef>
              <c:f>Dashboard!$T$131:$Y$131</c:f>
              <c:numCache>
                <c:formatCode>#,##0</c:formatCode>
                <c:ptCount val="6"/>
                <c:pt idx="0">
                  <c:v>227</c:v>
                </c:pt>
                <c:pt idx="1">
                  <c:v>226</c:v>
                </c:pt>
                <c:pt idx="2">
                  <c:v>230</c:v>
                </c:pt>
                <c:pt idx="3">
                  <c:v>240</c:v>
                </c:pt>
                <c:pt idx="4">
                  <c:v>240</c:v>
                </c:pt>
              </c:numCache>
              <c:extLst/>
            </c:numRef>
          </c:val>
          <c:extLst>
            <c:ext xmlns:c16="http://schemas.microsoft.com/office/drawing/2014/chart" uri="{C3380CC4-5D6E-409C-BE32-E72D297353CC}">
              <c16:uniqueId val="{0000000A-DA00-4D39-97F9-5505D3E50879}"/>
            </c:ext>
          </c:extLst>
        </c:ser>
        <c:dLbls>
          <c:showLegendKey val="0"/>
          <c:showVal val="0"/>
          <c:showCatName val="0"/>
          <c:showSerName val="0"/>
          <c:showPercent val="0"/>
          <c:showBubbleSize val="0"/>
        </c:dLbls>
        <c:gapWidth val="0"/>
        <c:overlap val="-27"/>
        <c:axId val="375670544"/>
        <c:axId val="375667408"/>
      </c:barChart>
      <c:catAx>
        <c:axId val="375670544"/>
        <c:scaling>
          <c:orientation val="minMax"/>
        </c:scaling>
        <c:delete val="0"/>
        <c:axPos val="b"/>
        <c:numFmt formatCode="General" sourceLinked="1"/>
        <c:majorTickMark val="none"/>
        <c:minorTickMark val="none"/>
        <c:tickLblPos val="nextTo"/>
        <c:spPr>
          <a:noFill/>
          <a:ln w="3175" cap="flat" cmpd="sng" algn="ctr">
            <a:solidFill>
              <a:srgbClr val="000000"/>
            </a:solidFill>
            <a:round/>
          </a:ln>
          <a:effectLst/>
        </c:spPr>
        <c:txPr>
          <a:bodyPr rot="-60000000" spcFirstLastPara="1" vertOverflow="ellipsis" vert="horz" wrap="square" anchor="ctr" anchorCtr="1"/>
          <a:lstStyle/>
          <a:p>
            <a:pPr>
              <a:defRPr sz="900" b="0" i="0" u="none" strike="noStrike" kern="1200" baseline="0">
                <a:solidFill>
                  <a:srgbClr val="7F7F7F"/>
                </a:solidFill>
                <a:latin typeface="Segoe UI"/>
                <a:ea typeface="Segoe UI"/>
                <a:cs typeface="Segoe UI"/>
              </a:defRPr>
            </a:pPr>
            <a:endParaRPr lang="en-US"/>
          </a:p>
        </c:txPr>
        <c:crossAx val="375667408"/>
        <c:crosses val="autoZero"/>
        <c:auto val="1"/>
        <c:lblAlgn val="ctr"/>
        <c:lblOffset val="100"/>
        <c:noMultiLvlLbl val="0"/>
      </c:catAx>
      <c:valAx>
        <c:axId val="375667408"/>
        <c:scaling>
          <c:orientation val="minMax"/>
        </c:scaling>
        <c:delete val="1"/>
        <c:axPos val="l"/>
        <c:majorGridlines>
          <c:spPr>
            <a:ln w="9525" cap="flat" cmpd="sng" algn="ctr">
              <a:noFill/>
              <a:round/>
            </a:ln>
            <a:effectLst/>
          </c:spPr>
        </c:majorGridlines>
        <c:numFmt formatCode="#,##0" sourceLinked="1"/>
        <c:majorTickMark val="none"/>
        <c:minorTickMark val="none"/>
        <c:tickLblPos val="nextTo"/>
        <c:crossAx val="375670544"/>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FY27 Margin Based</a:t>
            </a:r>
            <a:r>
              <a:rPr lang="en-US" b="1" baseline="0"/>
              <a:t> on Rate and Principal</a:t>
            </a:r>
            <a:endParaRPr lang="en-US"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'Refi Charts'!$E$7</c:f>
              <c:strCache>
                <c:ptCount val="1"/>
                <c:pt idx="0">
                  <c:v> 4.5M </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'Refi Charts'!$D$19:$D$27</c:f>
              <c:numCache>
                <c:formatCode>0.00%</c:formatCode>
                <c:ptCount val="9"/>
                <c:pt idx="0">
                  <c:v>0.04</c:v>
                </c:pt>
                <c:pt idx="1">
                  <c:v>4.4999999999999998E-2</c:v>
                </c:pt>
                <c:pt idx="2">
                  <c:v>0.05</c:v>
                </c:pt>
                <c:pt idx="3">
                  <c:v>5.5E-2</c:v>
                </c:pt>
                <c:pt idx="4">
                  <c:v>0.06</c:v>
                </c:pt>
                <c:pt idx="5">
                  <c:v>6.5000000000000002E-2</c:v>
                </c:pt>
                <c:pt idx="6">
                  <c:v>7.0000000000000007E-2</c:v>
                </c:pt>
                <c:pt idx="7">
                  <c:v>7.4999999999999997E-2</c:v>
                </c:pt>
                <c:pt idx="8">
                  <c:v>0.08</c:v>
                </c:pt>
              </c:numCache>
            </c:numRef>
          </c:cat>
          <c:val>
            <c:numRef>
              <c:f>'Refi Charts'!$E$19:$E$27</c:f>
              <c:numCache>
                <c:formatCode>0.0%</c:formatCode>
                <c:ptCount val="9"/>
                <c:pt idx="0">
                  <c:v>-4.0419476398312259E-3</c:v>
                </c:pt>
                <c:pt idx="1">
                  <c:v>-6.1670120711919355E-3</c:v>
                </c:pt>
                <c:pt idx="2">
                  <c:v>-8.2932835605898925E-3</c:v>
                </c:pt>
                <c:pt idx="3">
                  <c:v>-1.0420598952605095E-2</c:v>
                </c:pt>
                <c:pt idx="4">
                  <c:v>-1.2548806664702331E-2</c:v>
                </c:pt>
                <c:pt idx="5">
                  <c:v>-1.4677766945603212E-2</c:v>
                </c:pt>
                <c:pt idx="6">
                  <c:v>-1.6807351952828585E-2</c:v>
                </c:pt>
                <c:pt idx="7">
                  <c:v>-1.8937445664071066E-2</c:v>
                </c:pt>
                <c:pt idx="8">
                  <c:v>-2.1067943640077341E-2</c:v>
                </c:pt>
              </c:numCache>
            </c:numRef>
          </c:val>
          <c:smooth val="0"/>
          <c:extLst>
            <c:ext xmlns:c16="http://schemas.microsoft.com/office/drawing/2014/chart" uri="{C3380CC4-5D6E-409C-BE32-E72D297353CC}">
              <c16:uniqueId val="{00000000-ED5D-4212-8E99-A3DB9BA8BCB3}"/>
            </c:ext>
          </c:extLst>
        </c:ser>
        <c:ser>
          <c:idx val="1"/>
          <c:order val="1"/>
          <c:tx>
            <c:strRef>
              <c:f>'Refi Charts'!$F$7</c:f>
              <c:strCache>
                <c:ptCount val="1"/>
                <c:pt idx="0">
                  <c:v> 4M </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'Refi Charts'!$D$19:$D$27</c:f>
              <c:numCache>
                <c:formatCode>0.00%</c:formatCode>
                <c:ptCount val="9"/>
                <c:pt idx="0">
                  <c:v>0.04</c:v>
                </c:pt>
                <c:pt idx="1">
                  <c:v>4.4999999999999998E-2</c:v>
                </c:pt>
                <c:pt idx="2">
                  <c:v>0.05</c:v>
                </c:pt>
                <c:pt idx="3">
                  <c:v>5.5E-2</c:v>
                </c:pt>
                <c:pt idx="4">
                  <c:v>0.06</c:v>
                </c:pt>
                <c:pt idx="5">
                  <c:v>6.5000000000000002E-2</c:v>
                </c:pt>
                <c:pt idx="6">
                  <c:v>7.0000000000000007E-2</c:v>
                </c:pt>
                <c:pt idx="7">
                  <c:v>7.4999999999999997E-2</c:v>
                </c:pt>
                <c:pt idx="8">
                  <c:v>0.08</c:v>
                </c:pt>
              </c:numCache>
            </c:numRef>
          </c:cat>
          <c:val>
            <c:numRef>
              <c:f>'Refi Charts'!$F$19:$F$27</c:f>
              <c:numCache>
                <c:formatCode>0.0%</c:formatCode>
                <c:ptCount val="9"/>
                <c:pt idx="0">
                  <c:v>-2.1454551928000642E-3</c:v>
                </c:pt>
                <c:pt idx="1">
                  <c:v>-4.0325297131846094E-3</c:v>
                </c:pt>
                <c:pt idx="2">
                  <c:v>-5.9206761109358314E-3</c:v>
                </c:pt>
                <c:pt idx="3">
                  <c:v>-7.8097495027121232E-3</c:v>
                </c:pt>
                <c:pt idx="4">
                  <c:v>-9.6996152819878202E-3</c:v>
                </c:pt>
                <c:pt idx="5">
                  <c:v>-1.1590149348489655E-2</c:v>
                </c:pt>
                <c:pt idx="6">
                  <c:v>-1.3481238177055056E-2</c:v>
                </c:pt>
                <c:pt idx="7">
                  <c:v>-1.5372778738930257E-2</c:v>
                </c:pt>
                <c:pt idx="8">
                  <c:v>-1.7264678291207806E-2</c:v>
                </c:pt>
              </c:numCache>
            </c:numRef>
          </c:val>
          <c:smooth val="0"/>
          <c:extLst>
            <c:ext xmlns:c16="http://schemas.microsoft.com/office/drawing/2014/chart" uri="{C3380CC4-5D6E-409C-BE32-E72D297353CC}">
              <c16:uniqueId val="{00000001-ED5D-4212-8E99-A3DB9BA8BCB3}"/>
            </c:ext>
          </c:extLst>
        </c:ser>
        <c:ser>
          <c:idx val="2"/>
          <c:order val="2"/>
          <c:tx>
            <c:strRef>
              <c:f>'Refi Charts'!$G$7</c:f>
              <c:strCache>
                <c:ptCount val="1"/>
                <c:pt idx="0">
                  <c:v> 3.5M </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'Refi Charts'!$D$19:$D$27</c:f>
              <c:numCache>
                <c:formatCode>0.00%</c:formatCode>
                <c:ptCount val="9"/>
                <c:pt idx="0">
                  <c:v>0.04</c:v>
                </c:pt>
                <c:pt idx="1">
                  <c:v>4.4999999999999998E-2</c:v>
                </c:pt>
                <c:pt idx="2">
                  <c:v>0.05</c:v>
                </c:pt>
                <c:pt idx="3">
                  <c:v>5.5E-2</c:v>
                </c:pt>
                <c:pt idx="4">
                  <c:v>0.06</c:v>
                </c:pt>
                <c:pt idx="5">
                  <c:v>6.5000000000000002E-2</c:v>
                </c:pt>
                <c:pt idx="6">
                  <c:v>7.0000000000000007E-2</c:v>
                </c:pt>
                <c:pt idx="7">
                  <c:v>7.4999999999999997E-2</c:v>
                </c:pt>
                <c:pt idx="8">
                  <c:v>0.08</c:v>
                </c:pt>
              </c:numCache>
            </c:numRef>
          </c:cat>
          <c:val>
            <c:numRef>
              <c:f>'Refi Charts'!$G$19:$G$27</c:f>
              <c:numCache>
                <c:formatCode>0.0%</c:formatCode>
                <c:ptCount val="9"/>
                <c:pt idx="0">
                  <c:v>-2.4896274576889871E-4</c:v>
                </c:pt>
                <c:pt idx="1">
                  <c:v>-1.8980473551772781E-3</c:v>
                </c:pt>
                <c:pt idx="2">
                  <c:v>-3.5480686612817617E-3</c:v>
                </c:pt>
                <c:pt idx="3">
                  <c:v>-5.1989000528191521E-3</c:v>
                </c:pt>
                <c:pt idx="4">
                  <c:v>-6.8504238992733212E-3</c:v>
                </c:pt>
                <c:pt idx="5">
                  <c:v>-8.5025317513761044E-3</c:v>
                </c:pt>
                <c:pt idx="6">
                  <c:v>-1.0155124401281536E-2</c:v>
                </c:pt>
                <c:pt idx="7">
                  <c:v>-1.1808111813789457E-2</c:v>
                </c:pt>
                <c:pt idx="8">
                  <c:v>-1.3461412942338276E-2</c:v>
                </c:pt>
              </c:numCache>
            </c:numRef>
          </c:val>
          <c:smooth val="0"/>
          <c:extLst>
            <c:ext xmlns:c16="http://schemas.microsoft.com/office/drawing/2014/chart" uri="{C3380CC4-5D6E-409C-BE32-E72D297353CC}">
              <c16:uniqueId val="{00000002-ED5D-4212-8E99-A3DB9BA8BCB3}"/>
            </c:ext>
          </c:extLst>
        </c:ser>
        <c:ser>
          <c:idx val="3"/>
          <c:order val="3"/>
          <c:tx>
            <c:strRef>
              <c:f>'Refi Charts'!$H$7</c:f>
              <c:strCache>
                <c:ptCount val="1"/>
                <c:pt idx="0">
                  <c:v> 3M </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'Refi Charts'!$D$19:$D$27</c:f>
              <c:numCache>
                <c:formatCode>0.00%</c:formatCode>
                <c:ptCount val="9"/>
                <c:pt idx="0">
                  <c:v>0.04</c:v>
                </c:pt>
                <c:pt idx="1">
                  <c:v>4.4999999999999998E-2</c:v>
                </c:pt>
                <c:pt idx="2">
                  <c:v>0.05</c:v>
                </c:pt>
                <c:pt idx="3">
                  <c:v>5.5E-2</c:v>
                </c:pt>
                <c:pt idx="4">
                  <c:v>0.06</c:v>
                </c:pt>
                <c:pt idx="5">
                  <c:v>6.5000000000000002E-2</c:v>
                </c:pt>
                <c:pt idx="6">
                  <c:v>7.0000000000000007E-2</c:v>
                </c:pt>
                <c:pt idx="7">
                  <c:v>7.4999999999999997E-2</c:v>
                </c:pt>
                <c:pt idx="8">
                  <c:v>0.08</c:v>
                </c:pt>
              </c:numCache>
            </c:numRef>
          </c:cat>
          <c:val>
            <c:numRef>
              <c:f>'Refi Charts'!$H$19:$H$27</c:f>
              <c:numCache>
                <c:formatCode>0.0%</c:formatCode>
                <c:ptCount val="9"/>
                <c:pt idx="0">
                  <c:v>1.6475297012622586E-3</c:v>
                </c:pt>
                <c:pt idx="1">
                  <c:v>2.3643500283004854E-4</c:v>
                </c:pt>
                <c:pt idx="2">
                  <c:v>-1.1754612116277043E-3</c:v>
                </c:pt>
                <c:pt idx="3">
                  <c:v>-2.5880506029261853E-3</c:v>
                </c:pt>
                <c:pt idx="4">
                  <c:v>-4.0012325165588187E-3</c:v>
                </c:pt>
                <c:pt idx="5">
                  <c:v>-5.4149141542625531E-3</c:v>
                </c:pt>
                <c:pt idx="6">
                  <c:v>-6.8290106255080116E-3</c:v>
                </c:pt>
                <c:pt idx="7">
                  <c:v>-8.2434448886486555E-3</c:v>
                </c:pt>
                <c:pt idx="8">
                  <c:v>-9.6581475934687487E-3</c:v>
                </c:pt>
              </c:numCache>
            </c:numRef>
          </c:val>
          <c:smooth val="0"/>
          <c:extLst>
            <c:ext xmlns:c16="http://schemas.microsoft.com/office/drawing/2014/chart" uri="{C3380CC4-5D6E-409C-BE32-E72D297353CC}">
              <c16:uniqueId val="{00000003-ED5D-4212-8E99-A3DB9BA8BCB3}"/>
            </c:ext>
          </c:extLst>
        </c:ser>
        <c:ser>
          <c:idx val="4"/>
          <c:order val="4"/>
          <c:tx>
            <c:strRef>
              <c:f>'Refi Charts'!$I$7</c:f>
              <c:strCache>
                <c:ptCount val="1"/>
                <c:pt idx="0">
                  <c:v> 2.5M </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'Refi Charts'!$D$19:$D$27</c:f>
              <c:numCache>
                <c:formatCode>0.00%</c:formatCode>
                <c:ptCount val="9"/>
                <c:pt idx="0">
                  <c:v>0.04</c:v>
                </c:pt>
                <c:pt idx="1">
                  <c:v>4.4999999999999998E-2</c:v>
                </c:pt>
                <c:pt idx="2">
                  <c:v>0.05</c:v>
                </c:pt>
                <c:pt idx="3">
                  <c:v>5.5E-2</c:v>
                </c:pt>
                <c:pt idx="4">
                  <c:v>0.06</c:v>
                </c:pt>
                <c:pt idx="5">
                  <c:v>6.5000000000000002E-2</c:v>
                </c:pt>
                <c:pt idx="6">
                  <c:v>7.0000000000000007E-2</c:v>
                </c:pt>
                <c:pt idx="7">
                  <c:v>7.4999999999999997E-2</c:v>
                </c:pt>
                <c:pt idx="8">
                  <c:v>0.08</c:v>
                </c:pt>
              </c:numCache>
            </c:numRef>
          </c:cat>
          <c:val>
            <c:numRef>
              <c:f>'Refi Charts'!$I$19:$I$27</c:f>
              <c:numCache>
                <c:formatCode>0.0%</c:formatCode>
                <c:ptCount val="9"/>
                <c:pt idx="0">
                  <c:v>3.54402214829342E-3</c:v>
                </c:pt>
                <c:pt idx="1">
                  <c:v>2.3709173608373792E-3</c:v>
                </c:pt>
                <c:pt idx="2">
                  <c:v>1.1971462380263574E-3</c:v>
                </c:pt>
                <c:pt idx="3">
                  <c:v>2.2798846966781781E-5</c:v>
                </c:pt>
                <c:pt idx="4">
                  <c:v>-1.1520411338442991E-3</c:v>
                </c:pt>
                <c:pt idx="5">
                  <c:v>-2.3272965571489944E-3</c:v>
                </c:pt>
                <c:pt idx="6">
                  <c:v>-3.5028968497344964E-3</c:v>
                </c:pt>
                <c:pt idx="7">
                  <c:v>-4.6787779635078519E-3</c:v>
                </c:pt>
                <c:pt idx="8">
                  <c:v>-5.854882244599232E-3</c:v>
                </c:pt>
              </c:numCache>
            </c:numRef>
          </c:val>
          <c:smooth val="0"/>
          <c:extLst>
            <c:ext xmlns:c16="http://schemas.microsoft.com/office/drawing/2014/chart" uri="{C3380CC4-5D6E-409C-BE32-E72D297353CC}">
              <c16:uniqueId val="{00000004-ED5D-4212-8E99-A3DB9BA8BCB3}"/>
            </c:ext>
          </c:extLst>
        </c:ser>
        <c:dLbls>
          <c:showLegendKey val="0"/>
          <c:showVal val="0"/>
          <c:showCatName val="0"/>
          <c:showSerName val="0"/>
          <c:showPercent val="0"/>
          <c:showBubbleSize val="0"/>
        </c:dLbls>
        <c:marker val="1"/>
        <c:smooth val="0"/>
        <c:axId val="95976143"/>
        <c:axId val="95967983"/>
      </c:lineChart>
      <c:catAx>
        <c:axId val="95976143"/>
        <c:scaling>
          <c:orientation val="minMax"/>
        </c:scaling>
        <c:delete val="0"/>
        <c:axPos val="b"/>
        <c:title>
          <c:tx>
            <c:rich>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r>
                  <a:rPr lang="en-US" sz="1100" b="1"/>
                  <a:t>Interest</a:t>
                </a:r>
                <a:r>
                  <a:rPr lang="en-US" sz="1100" b="1" baseline="0"/>
                  <a:t> Rate</a:t>
                </a:r>
                <a:endParaRPr lang="en-US" sz="1100" b="1"/>
              </a:p>
            </c:rich>
          </c:tx>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low"/>
        <c:spPr>
          <a:noFill/>
          <a:ln w="19050" cap="flat" cmpd="sng" algn="ctr">
            <a:solidFill>
              <a:schemeClr val="tx1"/>
            </a:solidFill>
            <a:prstDash val="dash"/>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95967983"/>
        <c:crosses val="autoZero"/>
        <c:auto val="1"/>
        <c:lblAlgn val="ctr"/>
        <c:lblOffset val="100"/>
        <c:tickMarkSkip val="1"/>
        <c:noMultiLvlLbl val="0"/>
      </c:catAx>
      <c:valAx>
        <c:axId val="9596798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r>
                  <a:rPr lang="en-US" sz="1100" b="1"/>
                  <a:t>Gross</a:t>
                </a:r>
                <a:r>
                  <a:rPr lang="en-US" sz="1100" b="1" baseline="0"/>
                  <a:t> Margin</a:t>
                </a:r>
                <a:endParaRPr lang="en-US" sz="1100" b="1"/>
              </a:p>
            </c:rich>
          </c:tx>
          <c:overlay val="0"/>
          <c:spPr>
            <a:noFill/>
            <a:ln>
              <a:noFill/>
            </a:ln>
            <a:effectLst/>
          </c:spPr>
          <c:txPr>
            <a:bodyPr rot="-54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959761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tx1"/>
      </a:solid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Days Cash v. Amount Refinanced</a:t>
            </a:r>
            <a:r>
              <a:rPr lang="en-US" b="1" baseline="0"/>
              <a:t> (@4.5%)</a:t>
            </a:r>
            <a:endParaRPr lang="en-US"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'Refi Charts'!$E$42</c:f>
              <c:strCache>
                <c:ptCount val="1"/>
                <c:pt idx="0">
                  <c:v>Days Cash</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'Refi Charts'!$D$43:$D$46</c:f>
              <c:strCache>
                <c:ptCount val="4"/>
                <c:pt idx="0">
                  <c:v>4.5M</c:v>
                </c:pt>
                <c:pt idx="1">
                  <c:v>3.5M</c:v>
                </c:pt>
                <c:pt idx="2">
                  <c:v>2.5M</c:v>
                </c:pt>
                <c:pt idx="3">
                  <c:v>1.5M</c:v>
                </c:pt>
              </c:strCache>
            </c:strRef>
          </c:cat>
          <c:val>
            <c:numRef>
              <c:f>'Refi Charts'!$E$43:$E$46</c:f>
              <c:numCache>
                <c:formatCode>General</c:formatCode>
                <c:ptCount val="4"/>
                <c:pt idx="0">
                  <c:v>275</c:v>
                </c:pt>
                <c:pt idx="1">
                  <c:v>229</c:v>
                </c:pt>
                <c:pt idx="2">
                  <c:v>182</c:v>
                </c:pt>
                <c:pt idx="3">
                  <c:v>135</c:v>
                </c:pt>
              </c:numCache>
            </c:numRef>
          </c:val>
          <c:smooth val="0"/>
          <c:extLst>
            <c:ext xmlns:c16="http://schemas.microsoft.com/office/drawing/2014/chart" uri="{C3380CC4-5D6E-409C-BE32-E72D297353CC}">
              <c16:uniqueId val="{00000000-9D97-4DBB-80B9-77EFA646B03D}"/>
            </c:ext>
          </c:extLst>
        </c:ser>
        <c:dLbls>
          <c:dLblPos val="t"/>
          <c:showLegendKey val="0"/>
          <c:showVal val="1"/>
          <c:showCatName val="0"/>
          <c:showSerName val="0"/>
          <c:showPercent val="0"/>
          <c:showBubbleSize val="0"/>
        </c:dLbls>
        <c:marker val="1"/>
        <c:smooth val="0"/>
        <c:axId val="95723183"/>
        <c:axId val="95717423"/>
      </c:lineChart>
      <c:catAx>
        <c:axId val="95723183"/>
        <c:scaling>
          <c:orientation val="minMax"/>
        </c:scaling>
        <c:delete val="0"/>
        <c:axPos val="b"/>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b="1"/>
                  <a:t>Amount</a:t>
                </a:r>
                <a:r>
                  <a:rPr lang="en-US" b="1" baseline="0"/>
                  <a:t> Refinanced</a:t>
                </a:r>
                <a:endParaRPr lang="en-US" b="1"/>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95717423"/>
        <c:crosses val="autoZero"/>
        <c:auto val="1"/>
        <c:lblAlgn val="ctr"/>
        <c:lblOffset val="100"/>
        <c:noMultiLvlLbl val="0"/>
      </c:catAx>
      <c:valAx>
        <c:axId val="9571742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b="1"/>
                  <a:t>Days Cash</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9572318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58656330749354"/>
          <c:y val="0.17958657316459242"/>
          <c:w val="0.66666666666666663"/>
          <c:h val="0.66666666666666663"/>
        </c:manualLayout>
      </c:layout>
      <c:doughnutChart>
        <c:varyColors val="1"/>
        <c:ser>
          <c:idx val="0"/>
          <c:order val="0"/>
          <c:tx>
            <c:strRef>
              <c:f>Dashboard!$AA$202</c:f>
              <c:strCache>
                <c:ptCount val="1"/>
                <c:pt idx="0">
                  <c:v>$$$</c:v>
                </c:pt>
              </c:strCache>
            </c:strRef>
          </c:tx>
          <c:dPt>
            <c:idx val="0"/>
            <c:bubble3D val="0"/>
            <c:spPr>
              <a:solidFill>
                <a:srgbClr val="C0392B"/>
              </a:solidFill>
              <a:ln w="19050">
                <a:solidFill>
                  <a:schemeClr val="lt1"/>
                </a:solidFill>
              </a:ln>
              <a:effectLst/>
            </c:spPr>
            <c:extLst>
              <c:ext xmlns:c16="http://schemas.microsoft.com/office/drawing/2014/chart" uri="{C3380CC4-5D6E-409C-BE32-E72D297353CC}">
                <c16:uniqueId val="{00000001-81D2-4E12-B7A2-D80C484E172E}"/>
              </c:ext>
            </c:extLst>
          </c:dPt>
          <c:dPt>
            <c:idx val="1"/>
            <c:bubble3D val="0"/>
            <c:spPr>
              <a:solidFill>
                <a:srgbClr val="F3A72D"/>
              </a:solidFill>
              <a:ln w="19050">
                <a:solidFill>
                  <a:schemeClr val="lt1"/>
                </a:solidFill>
              </a:ln>
              <a:effectLst/>
            </c:spPr>
            <c:extLst>
              <c:ext xmlns:c16="http://schemas.microsoft.com/office/drawing/2014/chart" uri="{C3380CC4-5D6E-409C-BE32-E72D297353CC}">
                <c16:uniqueId val="{00000003-81D2-4E12-B7A2-D80C484E172E}"/>
              </c:ext>
            </c:extLst>
          </c:dPt>
          <c:dPt>
            <c:idx val="2"/>
            <c:bubble3D val="0"/>
            <c:spPr>
              <a:solidFill>
                <a:srgbClr val="885091"/>
              </a:solidFill>
              <a:ln w="19050">
                <a:solidFill>
                  <a:schemeClr val="lt1"/>
                </a:solidFill>
              </a:ln>
              <a:effectLst/>
            </c:spPr>
            <c:extLst>
              <c:ext xmlns:c16="http://schemas.microsoft.com/office/drawing/2014/chart" uri="{C3380CC4-5D6E-409C-BE32-E72D297353CC}">
                <c16:uniqueId val="{00000005-81D2-4E12-B7A2-D80C484E172E}"/>
              </c:ext>
            </c:extLst>
          </c:dPt>
          <c:dPt>
            <c:idx val="3"/>
            <c:bubble3D val="0"/>
            <c:spPr>
              <a:solidFill>
                <a:srgbClr val="2980B9"/>
              </a:solidFill>
              <a:ln w="19050">
                <a:solidFill>
                  <a:schemeClr val="lt1"/>
                </a:solidFill>
              </a:ln>
              <a:effectLst/>
            </c:spPr>
            <c:extLst>
              <c:ext xmlns:c16="http://schemas.microsoft.com/office/drawing/2014/chart" uri="{C3380CC4-5D6E-409C-BE32-E72D297353CC}">
                <c16:uniqueId val="{00000007-81D2-4E12-B7A2-D80C484E172E}"/>
              </c:ext>
            </c:extLst>
          </c:dPt>
          <c:dPt>
            <c:idx val="4"/>
            <c:bubble3D val="0"/>
            <c:spPr>
              <a:solidFill>
                <a:srgbClr val="16A085"/>
              </a:solidFill>
              <a:ln w="19050">
                <a:solidFill>
                  <a:schemeClr val="lt1"/>
                </a:solidFill>
              </a:ln>
              <a:effectLst/>
            </c:spPr>
            <c:extLst>
              <c:ext xmlns:c16="http://schemas.microsoft.com/office/drawing/2014/chart" uri="{C3380CC4-5D6E-409C-BE32-E72D297353CC}">
                <c16:uniqueId val="{00000009-81D2-4E12-B7A2-D80C484E172E}"/>
              </c:ext>
            </c:extLst>
          </c:dPt>
          <c:dLbls>
            <c:dLbl>
              <c:idx val="0"/>
              <c:layout>
                <c:manualLayout>
                  <c:x val="0.16918248591019028"/>
                  <c:y val="0.14487298826018721"/>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81D2-4E12-B7A2-D80C484E172E}"/>
                </c:ext>
              </c:extLst>
            </c:dLbl>
            <c:dLbl>
              <c:idx val="1"/>
              <c:layout>
                <c:manualLayout>
                  <c:x val="-0.25854137418869155"/>
                  <c:y val="2.3072442979511283E-2"/>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81D2-4E12-B7A2-D80C484E172E}"/>
                </c:ext>
              </c:extLst>
            </c:dLbl>
            <c:dLbl>
              <c:idx val="2"/>
              <c:delete val="1"/>
              <c:extLst>
                <c:ext xmlns:c15="http://schemas.microsoft.com/office/drawing/2012/chart" uri="{CE6537A1-D6FC-4f65-9D91-7224C49458BB}"/>
                <c:ext xmlns:c16="http://schemas.microsoft.com/office/drawing/2014/chart" uri="{C3380CC4-5D6E-409C-BE32-E72D297353CC}">
                  <c16:uniqueId val="{00000005-81D2-4E12-B7A2-D80C484E172E}"/>
                </c:ext>
              </c:extLst>
            </c:dLbl>
            <c:dLbl>
              <c:idx val="3"/>
              <c:delete val="1"/>
              <c:extLst>
                <c:ext xmlns:c15="http://schemas.microsoft.com/office/drawing/2012/chart" uri="{CE6537A1-D6FC-4f65-9D91-7224C49458BB}"/>
                <c:ext xmlns:c16="http://schemas.microsoft.com/office/drawing/2014/chart" uri="{C3380CC4-5D6E-409C-BE32-E72D297353CC}">
                  <c16:uniqueId val="{00000007-81D2-4E12-B7A2-D80C484E172E}"/>
                </c:ext>
              </c:extLst>
            </c:dLbl>
            <c:dLbl>
              <c:idx val="4"/>
              <c:delete val="1"/>
              <c:extLst>
                <c:ext xmlns:c15="http://schemas.microsoft.com/office/drawing/2012/chart" uri="{CE6537A1-D6FC-4f65-9D91-7224C49458BB}"/>
                <c:ext xmlns:c16="http://schemas.microsoft.com/office/drawing/2014/chart" uri="{C3380CC4-5D6E-409C-BE32-E72D297353CC}">
                  <c16:uniqueId val="{00000009-81D2-4E12-B7A2-D80C484E172E}"/>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404040"/>
                    </a:solidFill>
                    <a:latin typeface="Segoe UI" panose="020B0502040204020203" pitchFamily="34" charset="0"/>
                    <a:ea typeface="+mn-ea"/>
                    <a:cs typeface="Segoe UI" panose="020B0502040204020203" pitchFamily="34" charset="0"/>
                  </a:defRPr>
                </a:pPr>
                <a:endParaRPr lang="en-US"/>
              </a:p>
            </c:txPr>
            <c:showLegendKey val="1"/>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Dashboard!$R$203:$R$207</c:f>
              <c:strCache>
                <c:ptCount val="5"/>
                <c:pt idx="0">
                  <c:v>State and Local Revenue</c:v>
                </c:pt>
                <c:pt idx="1">
                  <c:v>Federal Revenue</c:v>
                </c:pt>
                <c:pt idx="2">
                  <c:v>Private Grants and Donations</c:v>
                </c:pt>
                <c:pt idx="3">
                  <c:v>Earned Fees</c:v>
                </c:pt>
                <c:pt idx="4">
                  <c:v>Donated Revenue</c:v>
                </c:pt>
              </c:strCache>
            </c:strRef>
          </c:cat>
          <c:val>
            <c:numRef>
              <c:f>Dashboard!$AA$203:$AA$207</c:f>
              <c:numCache>
                <c:formatCode>#,###</c:formatCode>
                <c:ptCount val="5"/>
                <c:pt idx="0">
                  <c:v>6994831.4201796651</c:v>
                </c:pt>
                <c:pt idx="1">
                  <c:v>581879.03678134945</c:v>
                </c:pt>
                <c:pt idx="2">
                  <c:v>137537.90383260566</c:v>
                </c:pt>
                <c:pt idx="3">
                  <c:v>27390.34481338906</c:v>
                </c:pt>
                <c:pt idx="4">
                  <c:v>0</c:v>
                </c:pt>
              </c:numCache>
            </c:numRef>
          </c:val>
          <c:extLst>
            <c:ext xmlns:c16="http://schemas.microsoft.com/office/drawing/2014/chart" uri="{C3380CC4-5D6E-409C-BE32-E72D297353CC}">
              <c16:uniqueId val="{0000000A-81D2-4E12-B7A2-D80C484E172E}"/>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Dashboard!$S$202</c:f>
              <c:strCache>
                <c:ptCount val="1"/>
                <c:pt idx="0">
                  <c:v>SY24-25</c:v>
                </c:pt>
              </c:strCache>
            </c:strRef>
          </c:tx>
          <c:spPr>
            <a:solidFill>
              <a:srgbClr val="D9D9D9"/>
            </a:solidFill>
            <a:ln w="3175">
              <a:solidFill>
                <a:srgbClr val="404040"/>
              </a:solidFill>
            </a:ln>
            <a:effectLst/>
          </c:spPr>
          <c:invertIfNegative val="0"/>
          <c:dPt>
            <c:idx val="0"/>
            <c:invertIfNegative val="0"/>
            <c:bubble3D val="0"/>
            <c:spPr>
              <a:solidFill>
                <a:srgbClr val="C0392B">
                  <a:alpha val="40000"/>
                </a:srgbClr>
              </a:solidFill>
              <a:ln w="3175">
                <a:solidFill>
                  <a:srgbClr val="404040"/>
                </a:solidFill>
              </a:ln>
              <a:effectLst/>
            </c:spPr>
            <c:extLst>
              <c:ext xmlns:c16="http://schemas.microsoft.com/office/drawing/2014/chart" uri="{C3380CC4-5D6E-409C-BE32-E72D297353CC}">
                <c16:uniqueId val="{00000001-CF9E-4D69-AE7D-C64EB6269A16}"/>
              </c:ext>
            </c:extLst>
          </c:dPt>
          <c:dPt>
            <c:idx val="1"/>
            <c:invertIfNegative val="0"/>
            <c:bubble3D val="0"/>
            <c:spPr>
              <a:solidFill>
                <a:srgbClr val="F3A72D">
                  <a:alpha val="40000"/>
                </a:srgbClr>
              </a:solidFill>
              <a:ln w="3175">
                <a:solidFill>
                  <a:srgbClr val="404040"/>
                </a:solidFill>
              </a:ln>
              <a:effectLst/>
            </c:spPr>
            <c:extLst>
              <c:ext xmlns:c16="http://schemas.microsoft.com/office/drawing/2014/chart" uri="{C3380CC4-5D6E-409C-BE32-E72D297353CC}">
                <c16:uniqueId val="{00000003-CF9E-4D69-AE7D-C64EB6269A16}"/>
              </c:ext>
            </c:extLst>
          </c:dPt>
          <c:dPt>
            <c:idx val="2"/>
            <c:invertIfNegative val="0"/>
            <c:bubble3D val="0"/>
            <c:spPr>
              <a:solidFill>
                <a:srgbClr val="885091">
                  <a:alpha val="40000"/>
                </a:srgbClr>
              </a:solidFill>
              <a:ln w="3175">
                <a:solidFill>
                  <a:srgbClr val="404040"/>
                </a:solidFill>
              </a:ln>
              <a:effectLst/>
            </c:spPr>
            <c:extLst>
              <c:ext xmlns:c16="http://schemas.microsoft.com/office/drawing/2014/chart" uri="{C3380CC4-5D6E-409C-BE32-E72D297353CC}">
                <c16:uniqueId val="{00000005-CF9E-4D69-AE7D-C64EB6269A16}"/>
              </c:ext>
            </c:extLst>
          </c:dPt>
          <c:dPt>
            <c:idx val="3"/>
            <c:invertIfNegative val="0"/>
            <c:bubble3D val="0"/>
            <c:spPr>
              <a:solidFill>
                <a:srgbClr val="2980B9">
                  <a:alpha val="40000"/>
                </a:srgbClr>
              </a:solidFill>
              <a:ln w="3175">
                <a:solidFill>
                  <a:srgbClr val="404040"/>
                </a:solidFill>
              </a:ln>
              <a:effectLst/>
            </c:spPr>
            <c:extLst>
              <c:ext xmlns:c16="http://schemas.microsoft.com/office/drawing/2014/chart" uri="{C3380CC4-5D6E-409C-BE32-E72D297353CC}">
                <c16:uniqueId val="{00000007-CF9E-4D69-AE7D-C64EB6269A16}"/>
              </c:ext>
            </c:extLst>
          </c:dPt>
          <c:dPt>
            <c:idx val="4"/>
            <c:invertIfNegative val="0"/>
            <c:bubble3D val="0"/>
            <c:spPr>
              <a:solidFill>
                <a:srgbClr val="0F6C59">
                  <a:alpha val="30000"/>
                </a:srgbClr>
              </a:solidFill>
              <a:ln w="3175">
                <a:solidFill>
                  <a:srgbClr val="404040"/>
                </a:solidFill>
              </a:ln>
              <a:effectLst/>
            </c:spPr>
            <c:extLst>
              <c:ext xmlns:c16="http://schemas.microsoft.com/office/drawing/2014/chart" uri="{C3380CC4-5D6E-409C-BE32-E72D297353CC}">
                <c16:uniqueId val="{00000009-CF9E-4D69-AE7D-C64EB6269A16}"/>
              </c:ext>
            </c:extLst>
          </c:dPt>
          <c:dLbls>
            <c:numFmt formatCode="#,###;\-#,###;&quot; &quot;"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rgbClr val="7F7F7F"/>
                    </a:solidFill>
                    <a:latin typeface="Segoe UI"/>
                    <a:ea typeface="Segoe UI"/>
                    <a:cs typeface="Segoe UI"/>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Dashboard!$R$203:$R$207</c:f>
              <c:strCache>
                <c:ptCount val="5"/>
                <c:pt idx="0">
                  <c:v>State and Local Revenue</c:v>
                </c:pt>
                <c:pt idx="1">
                  <c:v>Federal Revenue</c:v>
                </c:pt>
                <c:pt idx="2">
                  <c:v>Private Grants and Donations</c:v>
                </c:pt>
                <c:pt idx="3">
                  <c:v>Earned Fees</c:v>
                </c:pt>
                <c:pt idx="4">
                  <c:v>Donated Revenue</c:v>
                </c:pt>
              </c:strCache>
            </c:strRef>
          </c:cat>
          <c:val>
            <c:numRef>
              <c:f>Dashboard!$S$203:$S$207</c:f>
              <c:numCache>
                <c:formatCode>#,###</c:formatCode>
                <c:ptCount val="5"/>
                <c:pt idx="0">
                  <c:v>31532.445506607932</c:v>
                </c:pt>
                <c:pt idx="1">
                  <c:v>3129.4677973568278</c:v>
                </c:pt>
                <c:pt idx="2">
                  <c:v>447.38471365638765</c:v>
                </c:pt>
                <c:pt idx="3">
                  <c:v>133.45594713656388</c:v>
                </c:pt>
                <c:pt idx="4">
                  <c:v>61.995594713656388</c:v>
                </c:pt>
              </c:numCache>
            </c:numRef>
          </c:val>
          <c:extLst>
            <c:ext xmlns:c16="http://schemas.microsoft.com/office/drawing/2014/chart" uri="{C3380CC4-5D6E-409C-BE32-E72D297353CC}">
              <c16:uniqueId val="{0000000A-CF9E-4D69-AE7D-C64EB6269A16}"/>
            </c:ext>
          </c:extLst>
        </c:ser>
        <c:ser>
          <c:idx val="1"/>
          <c:order val="1"/>
          <c:tx>
            <c:strRef>
              <c:f>Dashboard!$T$202</c:f>
              <c:strCache>
                <c:ptCount val="1"/>
                <c:pt idx="0">
                  <c:v>SY25-26</c:v>
                </c:pt>
              </c:strCache>
            </c:strRef>
          </c:tx>
          <c:spPr>
            <a:solidFill>
              <a:srgbClr val="D9D9D9"/>
            </a:solidFill>
            <a:ln w="3175">
              <a:solidFill>
                <a:srgbClr val="404040"/>
              </a:solidFill>
            </a:ln>
            <a:effectLst/>
          </c:spPr>
          <c:invertIfNegative val="0"/>
          <c:dPt>
            <c:idx val="0"/>
            <c:invertIfNegative val="0"/>
            <c:bubble3D val="0"/>
            <c:spPr>
              <a:solidFill>
                <a:srgbClr val="C0392B">
                  <a:alpha val="60000"/>
                </a:srgbClr>
              </a:solidFill>
              <a:ln w="3175">
                <a:solidFill>
                  <a:srgbClr val="404040"/>
                </a:solidFill>
              </a:ln>
              <a:effectLst/>
            </c:spPr>
            <c:extLst>
              <c:ext xmlns:c16="http://schemas.microsoft.com/office/drawing/2014/chart" uri="{C3380CC4-5D6E-409C-BE32-E72D297353CC}">
                <c16:uniqueId val="{0000000C-CF9E-4D69-AE7D-C64EB6269A16}"/>
              </c:ext>
            </c:extLst>
          </c:dPt>
          <c:dPt>
            <c:idx val="1"/>
            <c:invertIfNegative val="0"/>
            <c:bubble3D val="0"/>
            <c:spPr>
              <a:solidFill>
                <a:srgbClr val="F3A72D">
                  <a:alpha val="60000"/>
                </a:srgbClr>
              </a:solidFill>
              <a:ln w="3175">
                <a:solidFill>
                  <a:srgbClr val="404040"/>
                </a:solidFill>
              </a:ln>
              <a:effectLst/>
            </c:spPr>
            <c:extLst>
              <c:ext xmlns:c16="http://schemas.microsoft.com/office/drawing/2014/chart" uri="{C3380CC4-5D6E-409C-BE32-E72D297353CC}">
                <c16:uniqueId val="{0000000E-CF9E-4D69-AE7D-C64EB6269A16}"/>
              </c:ext>
            </c:extLst>
          </c:dPt>
          <c:dPt>
            <c:idx val="2"/>
            <c:invertIfNegative val="0"/>
            <c:bubble3D val="0"/>
            <c:spPr>
              <a:solidFill>
                <a:srgbClr val="885091">
                  <a:alpha val="60000"/>
                </a:srgbClr>
              </a:solidFill>
              <a:ln w="3175">
                <a:solidFill>
                  <a:srgbClr val="404040"/>
                </a:solidFill>
              </a:ln>
              <a:effectLst/>
            </c:spPr>
            <c:extLst>
              <c:ext xmlns:c16="http://schemas.microsoft.com/office/drawing/2014/chart" uri="{C3380CC4-5D6E-409C-BE32-E72D297353CC}">
                <c16:uniqueId val="{00000010-CF9E-4D69-AE7D-C64EB6269A16}"/>
              </c:ext>
            </c:extLst>
          </c:dPt>
          <c:dPt>
            <c:idx val="3"/>
            <c:invertIfNegative val="0"/>
            <c:bubble3D val="0"/>
            <c:spPr>
              <a:solidFill>
                <a:srgbClr val="2980B9">
                  <a:alpha val="40000"/>
                </a:srgbClr>
              </a:solidFill>
              <a:ln w="3175">
                <a:solidFill>
                  <a:srgbClr val="404040"/>
                </a:solidFill>
              </a:ln>
              <a:effectLst/>
            </c:spPr>
            <c:extLst>
              <c:ext xmlns:c16="http://schemas.microsoft.com/office/drawing/2014/chart" uri="{C3380CC4-5D6E-409C-BE32-E72D297353CC}">
                <c16:uniqueId val="{00000012-CF9E-4D69-AE7D-C64EB6269A16}"/>
              </c:ext>
            </c:extLst>
          </c:dPt>
          <c:dPt>
            <c:idx val="4"/>
            <c:invertIfNegative val="0"/>
            <c:bubble3D val="0"/>
            <c:spPr>
              <a:solidFill>
                <a:srgbClr val="0F6C59">
                  <a:alpha val="50000"/>
                </a:srgbClr>
              </a:solidFill>
              <a:ln w="3175">
                <a:solidFill>
                  <a:srgbClr val="404040"/>
                </a:solidFill>
              </a:ln>
              <a:effectLst/>
            </c:spPr>
            <c:extLst>
              <c:ext xmlns:c16="http://schemas.microsoft.com/office/drawing/2014/chart" uri="{C3380CC4-5D6E-409C-BE32-E72D297353CC}">
                <c16:uniqueId val="{00000014-CF9E-4D69-AE7D-C64EB6269A16}"/>
              </c:ext>
            </c:extLst>
          </c:dPt>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F9E-4D69-AE7D-C64EB6269A16}"/>
                </c:ext>
              </c:extLst>
            </c:dLbl>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F9E-4D69-AE7D-C64EB6269A16}"/>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CF9E-4D69-AE7D-C64EB6269A16}"/>
                </c:ext>
              </c:extLst>
            </c:dLbl>
            <c:dLbl>
              <c:idx val="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CF9E-4D69-AE7D-C64EB6269A16}"/>
                </c:ext>
              </c:extLst>
            </c:dLbl>
            <c:dLbl>
              <c:idx val="4"/>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CF9E-4D69-AE7D-C64EB6269A16}"/>
                </c:ext>
              </c:extLst>
            </c:dLbl>
            <c:numFmt formatCode="#,###;\-#,###;&quot; &quot;"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rgbClr val="7F7F7F"/>
                    </a:solidFill>
                    <a:latin typeface="Segoe UI"/>
                    <a:ea typeface="Segoe UI"/>
                    <a:cs typeface="Segoe UI"/>
                  </a:defRPr>
                </a:pPr>
                <a:endParaRPr lang="en-US"/>
              </a:p>
            </c:txPr>
            <c:dLblPos val="out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Dashboard!$R$203:$R$207</c:f>
              <c:strCache>
                <c:ptCount val="5"/>
                <c:pt idx="0">
                  <c:v>State and Local Revenue</c:v>
                </c:pt>
                <c:pt idx="1">
                  <c:v>Federal Revenue</c:v>
                </c:pt>
                <c:pt idx="2">
                  <c:v>Private Grants and Donations</c:v>
                </c:pt>
                <c:pt idx="3">
                  <c:v>Earned Fees</c:v>
                </c:pt>
                <c:pt idx="4">
                  <c:v>Donated Revenue</c:v>
                </c:pt>
              </c:strCache>
            </c:strRef>
          </c:cat>
          <c:val>
            <c:numRef>
              <c:f>Dashboard!$T$203:$T$207</c:f>
              <c:numCache>
                <c:formatCode>#,###</c:formatCode>
                <c:ptCount val="5"/>
                <c:pt idx="0">
                  <c:v>31440.697211622391</c:v>
                </c:pt>
                <c:pt idx="1">
                  <c:v>2591.0634058697456</c:v>
                </c:pt>
                <c:pt idx="2">
                  <c:v>669.07433632369589</c:v>
                </c:pt>
                <c:pt idx="3">
                  <c:v>116.02721376132121</c:v>
                </c:pt>
                <c:pt idx="4">
                  <c:v>0</c:v>
                </c:pt>
              </c:numCache>
            </c:numRef>
          </c:val>
          <c:extLst>
            <c:ext xmlns:c16="http://schemas.microsoft.com/office/drawing/2014/chart" uri="{C3380CC4-5D6E-409C-BE32-E72D297353CC}">
              <c16:uniqueId val="{00000015-CF9E-4D69-AE7D-C64EB6269A16}"/>
            </c:ext>
          </c:extLst>
        </c:ser>
        <c:ser>
          <c:idx val="2"/>
          <c:order val="2"/>
          <c:tx>
            <c:strRef>
              <c:f>Dashboard!$U$202</c:f>
              <c:strCache>
                <c:ptCount val="1"/>
                <c:pt idx="0">
                  <c:v>SY26-27</c:v>
                </c:pt>
              </c:strCache>
            </c:strRef>
          </c:tx>
          <c:spPr>
            <a:solidFill>
              <a:srgbClr val="A6A6A6"/>
            </a:solidFill>
            <a:ln w="3175">
              <a:solidFill>
                <a:srgbClr val="404040"/>
              </a:solidFill>
            </a:ln>
            <a:effectLst/>
          </c:spPr>
          <c:invertIfNegative val="0"/>
          <c:dPt>
            <c:idx val="0"/>
            <c:invertIfNegative val="0"/>
            <c:bubble3D val="0"/>
            <c:spPr>
              <a:solidFill>
                <a:srgbClr val="C0392B"/>
              </a:solidFill>
              <a:ln w="3175">
                <a:solidFill>
                  <a:srgbClr val="404040"/>
                </a:solidFill>
              </a:ln>
              <a:effectLst/>
            </c:spPr>
            <c:extLst>
              <c:ext xmlns:c16="http://schemas.microsoft.com/office/drawing/2014/chart" uri="{C3380CC4-5D6E-409C-BE32-E72D297353CC}">
                <c16:uniqueId val="{00000017-CF9E-4D69-AE7D-C64EB6269A16}"/>
              </c:ext>
            </c:extLst>
          </c:dPt>
          <c:dPt>
            <c:idx val="1"/>
            <c:invertIfNegative val="0"/>
            <c:bubble3D val="0"/>
            <c:spPr>
              <a:solidFill>
                <a:srgbClr val="F3A72D"/>
              </a:solidFill>
              <a:ln w="3175">
                <a:solidFill>
                  <a:srgbClr val="404040"/>
                </a:solidFill>
              </a:ln>
              <a:effectLst/>
            </c:spPr>
            <c:extLst>
              <c:ext xmlns:c16="http://schemas.microsoft.com/office/drawing/2014/chart" uri="{C3380CC4-5D6E-409C-BE32-E72D297353CC}">
                <c16:uniqueId val="{00000019-CF9E-4D69-AE7D-C64EB6269A16}"/>
              </c:ext>
            </c:extLst>
          </c:dPt>
          <c:dPt>
            <c:idx val="2"/>
            <c:invertIfNegative val="0"/>
            <c:bubble3D val="0"/>
            <c:spPr>
              <a:solidFill>
                <a:srgbClr val="885091"/>
              </a:solidFill>
              <a:ln w="3175">
                <a:solidFill>
                  <a:srgbClr val="404040"/>
                </a:solidFill>
              </a:ln>
              <a:effectLst/>
            </c:spPr>
            <c:extLst>
              <c:ext xmlns:c16="http://schemas.microsoft.com/office/drawing/2014/chart" uri="{C3380CC4-5D6E-409C-BE32-E72D297353CC}">
                <c16:uniqueId val="{0000001B-CF9E-4D69-AE7D-C64EB6269A16}"/>
              </c:ext>
            </c:extLst>
          </c:dPt>
          <c:dPt>
            <c:idx val="3"/>
            <c:invertIfNegative val="0"/>
            <c:bubble3D val="0"/>
            <c:spPr>
              <a:solidFill>
                <a:srgbClr val="2980B9"/>
              </a:solidFill>
              <a:ln w="3175">
                <a:solidFill>
                  <a:srgbClr val="404040"/>
                </a:solidFill>
              </a:ln>
              <a:effectLst/>
            </c:spPr>
            <c:extLst>
              <c:ext xmlns:c16="http://schemas.microsoft.com/office/drawing/2014/chart" uri="{C3380CC4-5D6E-409C-BE32-E72D297353CC}">
                <c16:uniqueId val="{0000001D-CF9E-4D69-AE7D-C64EB6269A16}"/>
              </c:ext>
            </c:extLst>
          </c:dPt>
          <c:dPt>
            <c:idx val="4"/>
            <c:invertIfNegative val="0"/>
            <c:bubble3D val="0"/>
            <c:spPr>
              <a:solidFill>
                <a:srgbClr val="0F6C59"/>
              </a:solidFill>
              <a:ln w="3175">
                <a:solidFill>
                  <a:srgbClr val="404040"/>
                </a:solidFill>
              </a:ln>
              <a:effectLst/>
            </c:spPr>
            <c:extLst>
              <c:ext xmlns:c16="http://schemas.microsoft.com/office/drawing/2014/chart" uri="{C3380CC4-5D6E-409C-BE32-E72D297353CC}">
                <c16:uniqueId val="{0000001F-CF9E-4D69-AE7D-C64EB6269A16}"/>
              </c:ext>
            </c:extLst>
          </c:dPt>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CF9E-4D69-AE7D-C64EB6269A16}"/>
                </c:ext>
              </c:extLst>
            </c:dLbl>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CF9E-4D69-AE7D-C64EB6269A16}"/>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CF9E-4D69-AE7D-C64EB6269A16}"/>
                </c:ext>
              </c:extLst>
            </c:dLbl>
            <c:dLbl>
              <c:idx val="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CF9E-4D69-AE7D-C64EB6269A16}"/>
                </c:ext>
              </c:extLst>
            </c:dLbl>
            <c:dLbl>
              <c:idx val="4"/>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CF9E-4D69-AE7D-C64EB6269A16}"/>
                </c:ext>
              </c:extLst>
            </c:dLbl>
            <c:numFmt formatCode="#,###;\-#,###;&quot; &quot;" sourceLinked="0"/>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rgbClr val="000000"/>
                    </a:solidFill>
                    <a:latin typeface="Segoe UI"/>
                    <a:ea typeface="Segoe UI"/>
                    <a:cs typeface="Segoe UI"/>
                  </a:defRPr>
                </a:pPr>
                <a:endParaRPr lang="en-US"/>
              </a:p>
            </c:txPr>
            <c:dLblPos val="out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Dashboard!$R$203:$R$207</c:f>
              <c:strCache>
                <c:ptCount val="5"/>
                <c:pt idx="0">
                  <c:v>State and Local Revenue</c:v>
                </c:pt>
                <c:pt idx="1">
                  <c:v>Federal Revenue</c:v>
                </c:pt>
                <c:pt idx="2">
                  <c:v>Private Grants and Donations</c:v>
                </c:pt>
                <c:pt idx="3">
                  <c:v>Earned Fees</c:v>
                </c:pt>
                <c:pt idx="4">
                  <c:v>Donated Revenue</c:v>
                </c:pt>
              </c:strCache>
            </c:strRef>
          </c:cat>
          <c:val>
            <c:numRef>
              <c:f>Dashboard!$U$203:$U$207</c:f>
              <c:numCache>
                <c:formatCode>#,###</c:formatCode>
                <c:ptCount val="5"/>
                <c:pt idx="0">
                  <c:v>30412.310522520282</c:v>
                </c:pt>
                <c:pt idx="1">
                  <c:v>2529.9088555710846</c:v>
                </c:pt>
                <c:pt idx="2">
                  <c:v>597.99088622872023</c:v>
                </c:pt>
                <c:pt idx="3">
                  <c:v>119.08845571038722</c:v>
                </c:pt>
                <c:pt idx="4">
                  <c:v>0</c:v>
                </c:pt>
              </c:numCache>
            </c:numRef>
          </c:val>
          <c:extLst>
            <c:ext xmlns:c16="http://schemas.microsoft.com/office/drawing/2014/chart" uri="{C3380CC4-5D6E-409C-BE32-E72D297353CC}">
              <c16:uniqueId val="{00000020-CF9E-4D69-AE7D-C64EB6269A16}"/>
            </c:ext>
          </c:extLst>
        </c:ser>
        <c:dLbls>
          <c:dLblPos val="outEnd"/>
          <c:showLegendKey val="0"/>
          <c:showVal val="1"/>
          <c:showCatName val="0"/>
          <c:showSerName val="0"/>
          <c:showPercent val="0"/>
          <c:showBubbleSize val="0"/>
        </c:dLbls>
        <c:gapWidth val="100"/>
        <c:axId val="375668976"/>
        <c:axId val="375669368"/>
      </c:barChart>
      <c:catAx>
        <c:axId val="375668976"/>
        <c:scaling>
          <c:orientation val="maxMin"/>
        </c:scaling>
        <c:delete val="0"/>
        <c:axPos val="l"/>
        <c:numFmt formatCode="General" sourceLinked="1"/>
        <c:majorTickMark val="none"/>
        <c:minorTickMark val="none"/>
        <c:tickLblPos val="nextTo"/>
        <c:spPr>
          <a:noFill/>
          <a:ln w="9525" cap="flat" cmpd="sng" algn="ctr">
            <a:solidFill>
              <a:srgbClr val="000000"/>
            </a:solidFill>
            <a:prstDash val="solid"/>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Segoe UI"/>
                <a:ea typeface="Segoe UI"/>
                <a:cs typeface="Segoe UI"/>
              </a:defRPr>
            </a:pPr>
            <a:endParaRPr lang="en-US"/>
          </a:p>
        </c:txPr>
        <c:crossAx val="375669368"/>
        <c:crosses val="autoZero"/>
        <c:auto val="1"/>
        <c:lblAlgn val="ctr"/>
        <c:lblOffset val="100"/>
        <c:noMultiLvlLbl val="0"/>
      </c:catAx>
      <c:valAx>
        <c:axId val="375669368"/>
        <c:scaling>
          <c:orientation val="minMax"/>
        </c:scaling>
        <c:delete val="1"/>
        <c:axPos val="b"/>
        <c:numFmt formatCode="#,###" sourceLinked="1"/>
        <c:majorTickMark val="none"/>
        <c:minorTickMark val="none"/>
        <c:tickLblPos val="nextTo"/>
        <c:crossAx val="375668976"/>
        <c:crosses val="max"/>
        <c:crossBetween val="between"/>
      </c:valAx>
      <c:spPr>
        <a:noFill/>
        <a:ln>
          <a:noFill/>
        </a:ln>
        <a:effectLst/>
      </c:spPr>
    </c:plotArea>
    <c:legend>
      <c:legendPos val="r"/>
      <c:layout>
        <c:manualLayout>
          <c:xMode val="edge"/>
          <c:yMode val="edge"/>
          <c:x val="0.79328167346096778"/>
          <c:y val="0.80952380952380953"/>
          <c:w val="0.16149870801033592"/>
          <c:h val="0.15873015873015872"/>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600493312577733E-2"/>
          <c:y val="0.20993208676425043"/>
          <c:w val="0.90612225114834899"/>
          <c:h val="0.66972549859899"/>
        </c:manualLayout>
      </c:layout>
      <c:scatterChart>
        <c:scatterStyle val="lineMarker"/>
        <c:varyColors val="0"/>
        <c:ser>
          <c:idx val="0"/>
          <c:order val="0"/>
          <c:tx>
            <c:strRef>
              <c:f>DP!$J$93</c:f>
              <c:strCache>
                <c:ptCount val="1"/>
                <c:pt idx="0">
                  <c:v>Above Median</c:v>
                </c:pt>
              </c:strCache>
            </c:strRef>
          </c:tx>
          <c:spPr>
            <a:ln w="25400" cap="rnd">
              <a:noFill/>
              <a:round/>
            </a:ln>
            <a:effectLst/>
          </c:spPr>
          <c:marker>
            <c:symbol val="circle"/>
            <c:size val="19"/>
            <c:spPr>
              <a:solidFill>
                <a:srgbClr val="AFC87B">
                  <a:alpha val="25000"/>
                </a:srgbClr>
              </a:solidFill>
              <a:ln w="3175">
                <a:solidFill>
                  <a:srgbClr val="75903C">
                    <a:alpha val="25000"/>
                  </a:srgbClr>
                </a:solidFill>
              </a:ln>
              <a:effectLst/>
            </c:spPr>
          </c:marker>
          <c:xVal>
            <c:numRef>
              <c:f>(DP!$L$93:$L$103,DP!$N$93:$N$103,DP!$P$93:$P$103,DP!$R$93:$R$103,DP!$T$93:$T$103)</c:f>
              <c:numCache>
                <c:formatCode>_(* #,##0_);_(* \(#,##0\);_(* "-"??_);_(@_)</c:formatCode>
                <c:ptCount val="55"/>
                <c:pt idx="0">
                  <c:v>7641330.0028000325</c:v>
                </c:pt>
                <c:pt idx="1">
                  <c:v>7311693.3613622747</c:v>
                </c:pt>
                <c:pt idx="2">
                  <c:v>7276493.9926519925</c:v>
                </c:pt>
                <c:pt idx="3">
                  <c:v>7230766.4895420354</c:v>
                </c:pt>
                <c:pt idx="4">
                  <c:v>7152559.239225423</c:v>
                </c:pt>
                <c:pt idx="5">
                  <c:v>7116866.5271616178</c:v>
                </c:pt>
                <c:pt idx="6">
                  <c:v>7006664.0141611118</c:v>
                </c:pt>
                <c:pt idx="7">
                  <c:v>6888257.1327728527</c:v>
                </c:pt>
                <c:pt idx="8">
                  <c:v>6881903.3621083386</c:v>
                </c:pt>
                <c:pt idx="9">
                  <c:v>6874662.3553076675</c:v>
                </c:pt>
                <c:pt idx="11">
                  <c:v>2377499.9912131657</c:v>
                </c:pt>
                <c:pt idx="12">
                  <c:v>1654985.2617015433</c:v>
                </c:pt>
                <c:pt idx="13">
                  <c:v>1261465.6958827707</c:v>
                </c:pt>
                <c:pt idx="14">
                  <c:v>1047297.5101360292</c:v>
                </c:pt>
                <c:pt idx="15">
                  <c:v>906487.92586278031</c:v>
                </c:pt>
                <c:pt idx="16">
                  <c:v>856396.0359559746</c:v>
                </c:pt>
                <c:pt idx="17">
                  <c:v>851904.13454874861</c:v>
                </c:pt>
                <c:pt idx="18">
                  <c:v>840624.0173709814</c:v>
                </c:pt>
                <c:pt idx="19">
                  <c:v>831240.5062930109</c:v>
                </c:pt>
                <c:pt idx="20">
                  <c:v>749422.64094047539</c:v>
                </c:pt>
                <c:pt idx="22">
                  <c:v>692944.10966201883</c:v>
                </c:pt>
                <c:pt idx="23">
                  <c:v>486167.46197235008</c:v>
                </c:pt>
                <c:pt idx="24">
                  <c:v>430897.09400124935</c:v>
                </c:pt>
                <c:pt idx="25">
                  <c:v>352781.72275379417</c:v>
                </c:pt>
                <c:pt idx="26">
                  <c:v>343637.86211787572</c:v>
                </c:pt>
                <c:pt idx="27">
                  <c:v>296034.00852027652</c:v>
                </c:pt>
                <c:pt idx="28">
                  <c:v>275997.96878096036</c:v>
                </c:pt>
                <c:pt idx="29">
                  <c:v>270099.52581114549</c:v>
                </c:pt>
                <c:pt idx="30">
                  <c:v>202914.21495936357</c:v>
                </c:pt>
                <c:pt idx="33">
                  <c:v>778257.70129828807</c:v>
                </c:pt>
                <c:pt idx="34">
                  <c:v>450443.09891003615</c:v>
                </c:pt>
                <c:pt idx="35">
                  <c:v>445603.70657109271</c:v>
                </c:pt>
                <c:pt idx="36">
                  <c:v>445096.21894574957</c:v>
                </c:pt>
                <c:pt idx="37">
                  <c:v>442433.01376390067</c:v>
                </c:pt>
                <c:pt idx="38">
                  <c:v>387761.84905225335</c:v>
                </c:pt>
                <c:pt idx="39">
                  <c:v>376968.73404096358</c:v>
                </c:pt>
                <c:pt idx="40">
                  <c:v>327681.49549899757</c:v>
                </c:pt>
                <c:pt idx="41">
                  <c:v>323153.65002226597</c:v>
                </c:pt>
                <c:pt idx="42">
                  <c:v>318896.05365375691</c:v>
                </c:pt>
                <c:pt idx="44">
                  <c:v>14450.568734368244</c:v>
                </c:pt>
              </c:numCache>
            </c:numRef>
          </c:xVal>
          <c:yVal>
            <c:numRef>
              <c:f>(DP!$K$93:$K$103,DP!$M$93:$M$103,DP!$O$93:$O$103,DP!$Q$93:$Q$103,DP!$S$93:$S$103)</c:f>
              <c:numCache>
                <c:formatCode>General</c:formatCode>
                <c:ptCount val="55"/>
                <c:pt idx="0">
                  <c:v>5</c:v>
                </c:pt>
                <c:pt idx="1">
                  <c:v>5</c:v>
                </c:pt>
                <c:pt idx="2">
                  <c:v>5</c:v>
                </c:pt>
                <c:pt idx="3">
                  <c:v>5</c:v>
                </c:pt>
                <c:pt idx="4">
                  <c:v>5</c:v>
                </c:pt>
                <c:pt idx="5">
                  <c:v>5</c:v>
                </c:pt>
                <c:pt idx="6">
                  <c:v>5</c:v>
                </c:pt>
                <c:pt idx="7">
                  <c:v>5</c:v>
                </c:pt>
                <c:pt idx="8">
                  <c:v>5</c:v>
                </c:pt>
                <c:pt idx="9">
                  <c:v>5</c:v>
                </c:pt>
                <c:pt idx="10">
                  <c:v>5</c:v>
                </c:pt>
                <c:pt idx="11">
                  <c:v>4</c:v>
                </c:pt>
                <c:pt idx="12">
                  <c:v>4</c:v>
                </c:pt>
                <c:pt idx="13">
                  <c:v>4</c:v>
                </c:pt>
                <c:pt idx="14">
                  <c:v>4</c:v>
                </c:pt>
                <c:pt idx="15">
                  <c:v>4</c:v>
                </c:pt>
                <c:pt idx="16">
                  <c:v>4</c:v>
                </c:pt>
                <c:pt idx="17">
                  <c:v>4</c:v>
                </c:pt>
                <c:pt idx="18">
                  <c:v>4</c:v>
                </c:pt>
                <c:pt idx="19">
                  <c:v>4</c:v>
                </c:pt>
                <c:pt idx="20">
                  <c:v>4</c:v>
                </c:pt>
                <c:pt idx="21">
                  <c:v>4</c:v>
                </c:pt>
                <c:pt idx="22">
                  <c:v>3</c:v>
                </c:pt>
                <c:pt idx="23">
                  <c:v>3</c:v>
                </c:pt>
                <c:pt idx="24">
                  <c:v>3</c:v>
                </c:pt>
                <c:pt idx="25">
                  <c:v>3</c:v>
                </c:pt>
                <c:pt idx="26">
                  <c:v>3</c:v>
                </c:pt>
                <c:pt idx="27">
                  <c:v>3</c:v>
                </c:pt>
                <c:pt idx="28">
                  <c:v>3</c:v>
                </c:pt>
                <c:pt idx="29">
                  <c:v>3</c:v>
                </c:pt>
                <c:pt idx="30">
                  <c:v>3</c:v>
                </c:pt>
                <c:pt idx="31">
                  <c:v>3</c:v>
                </c:pt>
                <c:pt idx="32">
                  <c:v>3</c:v>
                </c:pt>
                <c:pt idx="33">
                  <c:v>2</c:v>
                </c:pt>
                <c:pt idx="34">
                  <c:v>2</c:v>
                </c:pt>
                <c:pt idx="35">
                  <c:v>2</c:v>
                </c:pt>
                <c:pt idx="36">
                  <c:v>2</c:v>
                </c:pt>
                <c:pt idx="37">
                  <c:v>2</c:v>
                </c:pt>
                <c:pt idx="38">
                  <c:v>2</c:v>
                </c:pt>
                <c:pt idx="39">
                  <c:v>2</c:v>
                </c:pt>
                <c:pt idx="40">
                  <c:v>2</c:v>
                </c:pt>
                <c:pt idx="41">
                  <c:v>2</c:v>
                </c:pt>
                <c:pt idx="42">
                  <c:v>2</c:v>
                </c:pt>
                <c:pt idx="43">
                  <c:v>2</c:v>
                </c:pt>
                <c:pt idx="44">
                  <c:v>1</c:v>
                </c:pt>
                <c:pt idx="45">
                  <c:v>1</c:v>
                </c:pt>
                <c:pt idx="46">
                  <c:v>1</c:v>
                </c:pt>
                <c:pt idx="47">
                  <c:v>1</c:v>
                </c:pt>
                <c:pt idx="48">
                  <c:v>1</c:v>
                </c:pt>
                <c:pt idx="49">
                  <c:v>1</c:v>
                </c:pt>
                <c:pt idx="50">
                  <c:v>1</c:v>
                </c:pt>
                <c:pt idx="51">
                  <c:v>1</c:v>
                </c:pt>
                <c:pt idx="52">
                  <c:v>1</c:v>
                </c:pt>
                <c:pt idx="53">
                  <c:v>1</c:v>
                </c:pt>
                <c:pt idx="54">
                  <c:v>1</c:v>
                </c:pt>
              </c:numCache>
            </c:numRef>
          </c:yVal>
          <c:smooth val="0"/>
          <c:extLst>
            <c:ext xmlns:c16="http://schemas.microsoft.com/office/drawing/2014/chart" uri="{C3380CC4-5D6E-409C-BE32-E72D297353CC}">
              <c16:uniqueId val="{00000000-60CE-4EE0-ABE3-2864ABE12EF4}"/>
            </c:ext>
          </c:extLst>
        </c:ser>
        <c:ser>
          <c:idx val="4"/>
          <c:order val="1"/>
          <c:tx>
            <c:strRef>
              <c:f>DP!$J$73</c:f>
              <c:strCache>
                <c:ptCount val="1"/>
                <c:pt idx="0">
                  <c:v>In Between</c:v>
                </c:pt>
              </c:strCache>
            </c:strRef>
          </c:tx>
          <c:spPr>
            <a:ln w="25400" cap="rnd">
              <a:noFill/>
              <a:round/>
            </a:ln>
            <a:effectLst/>
          </c:spPr>
          <c:marker>
            <c:symbol val="circle"/>
            <c:size val="18"/>
            <c:spPr>
              <a:solidFill>
                <a:srgbClr val="F3A72D">
                  <a:alpha val="25000"/>
                </a:srgbClr>
              </a:solidFill>
              <a:ln w="3175">
                <a:solidFill>
                  <a:srgbClr val="9A6309">
                    <a:alpha val="25000"/>
                  </a:srgbClr>
                </a:solidFill>
              </a:ln>
              <a:effectLst/>
            </c:spPr>
          </c:marker>
          <c:xVal>
            <c:numRef>
              <c:f>(DP!$L$73:$L$92,DP!$N$73:$N$92,DP!$P$73:$P$92,DP!$R$73:$R$92,DP!$T$73:$T$92)</c:f>
              <c:numCache>
                <c:formatCode>_(* #,##0_);_(* \(#,##0\);_(* "-"??_);_(@_)</c:formatCode>
                <c:ptCount val="100"/>
                <c:pt idx="0">
                  <c:v>6838891.1827372611</c:v>
                </c:pt>
                <c:pt idx="1">
                  <c:v>6838522.5413525915</c:v>
                </c:pt>
                <c:pt idx="2">
                  <c:v>6830700.0392832253</c:v>
                </c:pt>
                <c:pt idx="3">
                  <c:v>6821950.1441395795</c:v>
                </c:pt>
                <c:pt idx="4">
                  <c:v>6810200.9929212173</c:v>
                </c:pt>
                <c:pt idx="5">
                  <c:v>6807775.1368453912</c:v>
                </c:pt>
                <c:pt idx="6">
                  <c:v>6798560.8079033047</c:v>
                </c:pt>
                <c:pt idx="7">
                  <c:v>6791699.0660497863</c:v>
                </c:pt>
                <c:pt idx="8">
                  <c:v>6789570.839737827</c:v>
                </c:pt>
                <c:pt idx="9">
                  <c:v>6764226.0682956958</c:v>
                </c:pt>
                <c:pt idx="10">
                  <c:v>6758426.8901932472</c:v>
                </c:pt>
                <c:pt idx="11">
                  <c:v>6746112.1231987737</c:v>
                </c:pt>
                <c:pt idx="12">
                  <c:v>6745968.2489067381</c:v>
                </c:pt>
                <c:pt idx="13">
                  <c:v>6743246.1223838478</c:v>
                </c:pt>
                <c:pt idx="14">
                  <c:v>6736078.8024531938</c:v>
                </c:pt>
                <c:pt idx="15">
                  <c:v>6736003.8831245722</c:v>
                </c:pt>
                <c:pt idx="16">
                  <c:v>6734992.4967514584</c:v>
                </c:pt>
                <c:pt idx="17">
                  <c:v>6725606.9713442894</c:v>
                </c:pt>
                <c:pt idx="18">
                  <c:v>6713471.5067742309</c:v>
                </c:pt>
                <c:pt idx="20">
                  <c:v>698032.99206484004</c:v>
                </c:pt>
                <c:pt idx="21">
                  <c:v>641833.06011541956</c:v>
                </c:pt>
                <c:pt idx="22">
                  <c:v>599928.08126117871</c:v>
                </c:pt>
                <c:pt idx="23">
                  <c:v>546668.26744430885</c:v>
                </c:pt>
                <c:pt idx="24">
                  <c:v>546625.16955729749</c:v>
                </c:pt>
                <c:pt idx="25">
                  <c:v>543518.2893914443</c:v>
                </c:pt>
                <c:pt idx="26">
                  <c:v>543174.88503451657</c:v>
                </c:pt>
                <c:pt idx="27">
                  <c:v>540682.86793872504</c:v>
                </c:pt>
                <c:pt idx="28">
                  <c:v>534389.49543478375</c:v>
                </c:pt>
                <c:pt idx="29">
                  <c:v>513800.9791576647</c:v>
                </c:pt>
                <c:pt idx="30">
                  <c:v>491527.4185865476</c:v>
                </c:pt>
                <c:pt idx="31">
                  <c:v>458268.93094501668</c:v>
                </c:pt>
                <c:pt idx="32">
                  <c:v>405824.8554397765</c:v>
                </c:pt>
                <c:pt idx="33">
                  <c:v>368874.20942427823</c:v>
                </c:pt>
                <c:pt idx="34">
                  <c:v>368719.16986571695</c:v>
                </c:pt>
                <c:pt idx="35">
                  <c:v>353087.4635868452</c:v>
                </c:pt>
                <c:pt idx="36">
                  <c:v>351162.54467130272</c:v>
                </c:pt>
                <c:pt idx="37">
                  <c:v>346541.78801584465</c:v>
                </c:pt>
                <c:pt idx="38">
                  <c:v>335281.63366827188</c:v>
                </c:pt>
                <c:pt idx="40">
                  <c:v>169753.49898072358</c:v>
                </c:pt>
                <c:pt idx="41">
                  <c:v>165600.13358356204</c:v>
                </c:pt>
                <c:pt idx="42">
                  <c:v>151546.86569063971</c:v>
                </c:pt>
                <c:pt idx="43">
                  <c:v>126401.24718477803</c:v>
                </c:pt>
                <c:pt idx="44">
                  <c:v>111942.05214575812</c:v>
                </c:pt>
                <c:pt idx="45">
                  <c:v>109521.23272821306</c:v>
                </c:pt>
                <c:pt idx="46">
                  <c:v>107894.90168456014</c:v>
                </c:pt>
                <c:pt idx="47">
                  <c:v>103216.0991653469</c:v>
                </c:pt>
                <c:pt idx="48">
                  <c:v>96078.362008215336</c:v>
                </c:pt>
                <c:pt idx="49">
                  <c:v>91007.851460773134</c:v>
                </c:pt>
                <c:pt idx="50">
                  <c:v>90134.163047738024</c:v>
                </c:pt>
                <c:pt idx="51">
                  <c:v>86400.572015894766</c:v>
                </c:pt>
                <c:pt idx="52">
                  <c:v>74480.55884456358</c:v>
                </c:pt>
                <c:pt idx="53">
                  <c:v>67462.48795138819</c:v>
                </c:pt>
                <c:pt idx="54">
                  <c:v>59043.995260560107</c:v>
                </c:pt>
                <c:pt idx="55">
                  <c:v>58417.955042595037</c:v>
                </c:pt>
                <c:pt idx="56">
                  <c:v>54026.361871634421</c:v>
                </c:pt>
                <c:pt idx="60">
                  <c:v>317724.64610864397</c:v>
                </c:pt>
                <c:pt idx="61">
                  <c:v>292769.14249641169</c:v>
                </c:pt>
                <c:pt idx="62">
                  <c:v>235699.19967084346</c:v>
                </c:pt>
                <c:pt idx="63">
                  <c:v>228848.11497205388</c:v>
                </c:pt>
                <c:pt idx="64">
                  <c:v>226419.8300887683</c:v>
                </c:pt>
                <c:pt idx="65">
                  <c:v>213659.88991277921</c:v>
                </c:pt>
                <c:pt idx="66">
                  <c:v>212383.94186918697</c:v>
                </c:pt>
                <c:pt idx="67">
                  <c:v>199616.05368971659</c:v>
                </c:pt>
                <c:pt idx="68">
                  <c:v>199494.70215843141</c:v>
                </c:pt>
                <c:pt idx="69">
                  <c:v>198113.92367641829</c:v>
                </c:pt>
                <c:pt idx="70">
                  <c:v>178773.90061715909</c:v>
                </c:pt>
                <c:pt idx="71">
                  <c:v>177172.08512039305</c:v>
                </c:pt>
                <c:pt idx="72">
                  <c:v>172394.787421349</c:v>
                </c:pt>
                <c:pt idx="73">
                  <c:v>166338.61003098238</c:v>
                </c:pt>
                <c:pt idx="74">
                  <c:v>149932.04797990766</c:v>
                </c:pt>
                <c:pt idx="75">
                  <c:v>144088.50028939373</c:v>
                </c:pt>
                <c:pt idx="76">
                  <c:v>143042.00516277357</c:v>
                </c:pt>
                <c:pt idx="77">
                  <c:v>142858.25632898806</c:v>
                </c:pt>
                <c:pt idx="78">
                  <c:v>140204.36365838919</c:v>
                </c:pt>
                <c:pt idx="80">
                  <c:v>1779.8183838827567</c:v>
                </c:pt>
              </c:numCache>
            </c:numRef>
          </c:xVal>
          <c:yVal>
            <c:numRef>
              <c:f>(DP!$K$73:$K$92,DP!$M$73:$M$92,DP!$O$73:$O$92,DP!$Q$73:$Q$92,DP!$S$73:$S$92)</c:f>
              <c:numCache>
                <c:formatCode>General</c:formatCode>
                <c:ptCount val="100"/>
                <c:pt idx="0">
                  <c:v>5</c:v>
                </c:pt>
                <c:pt idx="1">
                  <c:v>5</c:v>
                </c:pt>
                <c:pt idx="2">
                  <c:v>5</c:v>
                </c:pt>
                <c:pt idx="3">
                  <c:v>5</c:v>
                </c:pt>
                <c:pt idx="4">
                  <c:v>5</c:v>
                </c:pt>
                <c:pt idx="5">
                  <c:v>5</c:v>
                </c:pt>
                <c:pt idx="6">
                  <c:v>5</c:v>
                </c:pt>
                <c:pt idx="7">
                  <c:v>5</c:v>
                </c:pt>
                <c:pt idx="8">
                  <c:v>5</c:v>
                </c:pt>
                <c:pt idx="9">
                  <c:v>5</c:v>
                </c:pt>
                <c:pt idx="10">
                  <c:v>5</c:v>
                </c:pt>
                <c:pt idx="11">
                  <c:v>5</c:v>
                </c:pt>
                <c:pt idx="12">
                  <c:v>5</c:v>
                </c:pt>
                <c:pt idx="13">
                  <c:v>5</c:v>
                </c:pt>
                <c:pt idx="14">
                  <c:v>5</c:v>
                </c:pt>
                <c:pt idx="15">
                  <c:v>5</c:v>
                </c:pt>
                <c:pt idx="16">
                  <c:v>5</c:v>
                </c:pt>
                <c:pt idx="17">
                  <c:v>5</c:v>
                </c:pt>
                <c:pt idx="18">
                  <c:v>5</c:v>
                </c:pt>
                <c:pt idx="19">
                  <c:v>5</c:v>
                </c:pt>
                <c:pt idx="20">
                  <c:v>4</c:v>
                </c:pt>
                <c:pt idx="21">
                  <c:v>4</c:v>
                </c:pt>
                <c:pt idx="22">
                  <c:v>4</c:v>
                </c:pt>
                <c:pt idx="23">
                  <c:v>4</c:v>
                </c:pt>
                <c:pt idx="24">
                  <c:v>4</c:v>
                </c:pt>
                <c:pt idx="25">
                  <c:v>4</c:v>
                </c:pt>
                <c:pt idx="26">
                  <c:v>4</c:v>
                </c:pt>
                <c:pt idx="27">
                  <c:v>4</c:v>
                </c:pt>
                <c:pt idx="28">
                  <c:v>4</c:v>
                </c:pt>
                <c:pt idx="29">
                  <c:v>4</c:v>
                </c:pt>
                <c:pt idx="30">
                  <c:v>4</c:v>
                </c:pt>
                <c:pt idx="31">
                  <c:v>4</c:v>
                </c:pt>
                <c:pt idx="32">
                  <c:v>4</c:v>
                </c:pt>
                <c:pt idx="33">
                  <c:v>4</c:v>
                </c:pt>
                <c:pt idx="34">
                  <c:v>4</c:v>
                </c:pt>
                <c:pt idx="35">
                  <c:v>4</c:v>
                </c:pt>
                <c:pt idx="36">
                  <c:v>4</c:v>
                </c:pt>
                <c:pt idx="37">
                  <c:v>4</c:v>
                </c:pt>
                <c:pt idx="38">
                  <c:v>4</c:v>
                </c:pt>
                <c:pt idx="39">
                  <c:v>4</c:v>
                </c:pt>
                <c:pt idx="40">
                  <c:v>3</c:v>
                </c:pt>
                <c:pt idx="41">
                  <c:v>3</c:v>
                </c:pt>
                <c:pt idx="42">
                  <c:v>3</c:v>
                </c:pt>
                <c:pt idx="43">
                  <c:v>3</c:v>
                </c:pt>
                <c:pt idx="44">
                  <c:v>3</c:v>
                </c:pt>
                <c:pt idx="45">
                  <c:v>3</c:v>
                </c:pt>
                <c:pt idx="46">
                  <c:v>3</c:v>
                </c:pt>
                <c:pt idx="47">
                  <c:v>3</c:v>
                </c:pt>
                <c:pt idx="48">
                  <c:v>3</c:v>
                </c:pt>
                <c:pt idx="49">
                  <c:v>3</c:v>
                </c:pt>
                <c:pt idx="50">
                  <c:v>3</c:v>
                </c:pt>
                <c:pt idx="51">
                  <c:v>3</c:v>
                </c:pt>
                <c:pt idx="52">
                  <c:v>3</c:v>
                </c:pt>
                <c:pt idx="53">
                  <c:v>3</c:v>
                </c:pt>
                <c:pt idx="54">
                  <c:v>3</c:v>
                </c:pt>
                <c:pt idx="55">
                  <c:v>3</c:v>
                </c:pt>
                <c:pt idx="56">
                  <c:v>3</c:v>
                </c:pt>
                <c:pt idx="57">
                  <c:v>3</c:v>
                </c:pt>
                <c:pt idx="58">
                  <c:v>3</c:v>
                </c:pt>
                <c:pt idx="59">
                  <c:v>3</c:v>
                </c:pt>
                <c:pt idx="60">
                  <c:v>2</c:v>
                </c:pt>
                <c:pt idx="61">
                  <c:v>2</c:v>
                </c:pt>
                <c:pt idx="62">
                  <c:v>2</c:v>
                </c:pt>
                <c:pt idx="63">
                  <c:v>2</c:v>
                </c:pt>
                <c:pt idx="64">
                  <c:v>2</c:v>
                </c:pt>
                <c:pt idx="65">
                  <c:v>2</c:v>
                </c:pt>
                <c:pt idx="66">
                  <c:v>2</c:v>
                </c:pt>
                <c:pt idx="67">
                  <c:v>2</c:v>
                </c:pt>
                <c:pt idx="68">
                  <c:v>2</c:v>
                </c:pt>
                <c:pt idx="69">
                  <c:v>2</c:v>
                </c:pt>
                <c:pt idx="70">
                  <c:v>2</c:v>
                </c:pt>
                <c:pt idx="71">
                  <c:v>2</c:v>
                </c:pt>
                <c:pt idx="72">
                  <c:v>2</c:v>
                </c:pt>
                <c:pt idx="73">
                  <c:v>2</c:v>
                </c:pt>
                <c:pt idx="74">
                  <c:v>2</c:v>
                </c:pt>
                <c:pt idx="75">
                  <c:v>2</c:v>
                </c:pt>
                <c:pt idx="76">
                  <c:v>2</c:v>
                </c:pt>
                <c:pt idx="77">
                  <c:v>2</c:v>
                </c:pt>
                <c:pt idx="78">
                  <c:v>2</c:v>
                </c:pt>
                <c:pt idx="79">
                  <c:v>2</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numCache>
            </c:numRef>
          </c:yVal>
          <c:smooth val="0"/>
          <c:extLst>
            <c:ext xmlns:c16="http://schemas.microsoft.com/office/drawing/2014/chart" uri="{C3380CC4-5D6E-409C-BE32-E72D297353CC}">
              <c16:uniqueId val="{00000001-60CE-4EE0-ABE3-2864ABE12EF4}"/>
            </c:ext>
          </c:extLst>
        </c:ser>
        <c:ser>
          <c:idx val="1"/>
          <c:order val="2"/>
          <c:tx>
            <c:strRef>
              <c:f>DP!$J$62</c:f>
              <c:strCache>
                <c:ptCount val="1"/>
              </c:strCache>
            </c:strRef>
          </c:tx>
          <c:spPr>
            <a:ln w="25400" cap="rnd">
              <a:noFill/>
              <a:round/>
            </a:ln>
            <a:effectLst/>
          </c:spPr>
          <c:marker>
            <c:symbol val="circle"/>
            <c:size val="18"/>
            <c:spPr>
              <a:solidFill>
                <a:srgbClr val="C0392B">
                  <a:alpha val="25000"/>
                </a:srgbClr>
              </a:solidFill>
              <a:ln w="3175">
                <a:solidFill>
                  <a:srgbClr val="85281E">
                    <a:alpha val="25000"/>
                  </a:srgbClr>
                </a:solidFill>
              </a:ln>
              <a:effectLst/>
            </c:spPr>
          </c:marker>
          <c:xVal>
            <c:numRef>
              <c:f>(DP!$L$62:$L$72,DP!$N$62:$N$72,DP!$P$62:$P$72,DP!$R$62:$R$72,DP!$T$62:$T$72)</c:f>
              <c:numCache>
                <c:formatCode>_(* #,##0_);_(* \(#,##0\);_(* "-"??_);_(@_)</c:formatCode>
                <c:ptCount val="55"/>
                <c:pt idx="1">
                  <c:v>6710537.5905513251</c:v>
                </c:pt>
                <c:pt idx="2">
                  <c:v>6710063.6762759108</c:v>
                </c:pt>
                <c:pt idx="3">
                  <c:v>6698616.4435462607</c:v>
                </c:pt>
                <c:pt idx="4">
                  <c:v>6669794.5295449076</c:v>
                </c:pt>
                <c:pt idx="5">
                  <c:v>6663562.7700984683</c:v>
                </c:pt>
                <c:pt idx="6">
                  <c:v>6653384.8121335087</c:v>
                </c:pt>
                <c:pt idx="7">
                  <c:v>6652422.8602354014</c:v>
                </c:pt>
                <c:pt idx="8">
                  <c:v>6617608.9019851005</c:v>
                </c:pt>
                <c:pt idx="9">
                  <c:v>6536528.9565777425</c:v>
                </c:pt>
                <c:pt idx="10">
                  <c:v>6223280.6320550153</c:v>
                </c:pt>
                <c:pt idx="12">
                  <c:v>327090.90312201303</c:v>
                </c:pt>
                <c:pt idx="13">
                  <c:v>318650.67640624352</c:v>
                </c:pt>
                <c:pt idx="14">
                  <c:v>185753.27162642166</c:v>
                </c:pt>
                <c:pt idx="15">
                  <c:v>184983.17484727534</c:v>
                </c:pt>
                <c:pt idx="16">
                  <c:v>176723.1498621949</c:v>
                </c:pt>
                <c:pt idx="17">
                  <c:v>159139.10533566683</c:v>
                </c:pt>
                <c:pt idx="18">
                  <c:v>140579.78404245828</c:v>
                </c:pt>
                <c:pt idx="19">
                  <c:v>129379.64781014135</c:v>
                </c:pt>
                <c:pt idx="20">
                  <c:v>128490.29345760959</c:v>
                </c:pt>
                <c:pt idx="21">
                  <c:v>119565.97268939944</c:v>
                </c:pt>
                <c:pt idx="23">
                  <c:v>47313.467635857131</c:v>
                </c:pt>
                <c:pt idx="24">
                  <c:v>44722.493262074058</c:v>
                </c:pt>
                <c:pt idx="25">
                  <c:v>44162.588348049045</c:v>
                </c:pt>
                <c:pt idx="26">
                  <c:v>29481.507463379763</c:v>
                </c:pt>
                <c:pt idx="27">
                  <c:v>25769.826872870359</c:v>
                </c:pt>
                <c:pt idx="28">
                  <c:v>20359.337894681365</c:v>
                </c:pt>
                <c:pt idx="29">
                  <c:v>15882.226903030776</c:v>
                </c:pt>
                <c:pt idx="30">
                  <c:v>8570.0921359216882</c:v>
                </c:pt>
                <c:pt idx="31">
                  <c:v>1143.3469715877477</c:v>
                </c:pt>
                <c:pt idx="34">
                  <c:v>140045.54510840669</c:v>
                </c:pt>
                <c:pt idx="35">
                  <c:v>138833.13255699037</c:v>
                </c:pt>
                <c:pt idx="36">
                  <c:v>135221.5218661926</c:v>
                </c:pt>
                <c:pt idx="37">
                  <c:v>91995.284299546736</c:v>
                </c:pt>
                <c:pt idx="38">
                  <c:v>83683.478483736253</c:v>
                </c:pt>
                <c:pt idx="39">
                  <c:v>64969.895620026393</c:v>
                </c:pt>
                <c:pt idx="40">
                  <c:v>26367.623789844762</c:v>
                </c:pt>
                <c:pt idx="41">
                  <c:v>12031.020053254473</c:v>
                </c:pt>
                <c:pt idx="42">
                  <c:v>11494.495058812005</c:v>
                </c:pt>
                <c:pt idx="43">
                  <c:v>11154.161550094046</c:v>
                </c:pt>
                <c:pt idx="45">
                  <c:v>577.5005930468584</c:v>
                </c:pt>
              </c:numCache>
            </c:numRef>
          </c:xVal>
          <c:yVal>
            <c:numRef>
              <c:f>(DP!$K$62:$K$72,DP!$M$62:$M$72,DP!$O$62:$O$72,DP!$Q$62:$Q$72,DP!$S$62:$S$72)</c:f>
              <c:numCache>
                <c:formatCode>General</c:formatCode>
                <c:ptCount val="55"/>
                <c:pt idx="1">
                  <c:v>5</c:v>
                </c:pt>
                <c:pt idx="2">
                  <c:v>5</c:v>
                </c:pt>
                <c:pt idx="3">
                  <c:v>5</c:v>
                </c:pt>
                <c:pt idx="4">
                  <c:v>5</c:v>
                </c:pt>
                <c:pt idx="5">
                  <c:v>5</c:v>
                </c:pt>
                <c:pt idx="6">
                  <c:v>5</c:v>
                </c:pt>
                <c:pt idx="7">
                  <c:v>5</c:v>
                </c:pt>
                <c:pt idx="8">
                  <c:v>5</c:v>
                </c:pt>
                <c:pt idx="9">
                  <c:v>5</c:v>
                </c:pt>
                <c:pt idx="10">
                  <c:v>5</c:v>
                </c:pt>
                <c:pt idx="12">
                  <c:v>4</c:v>
                </c:pt>
                <c:pt idx="13">
                  <c:v>4</c:v>
                </c:pt>
                <c:pt idx="14">
                  <c:v>4</c:v>
                </c:pt>
                <c:pt idx="15">
                  <c:v>4</c:v>
                </c:pt>
                <c:pt idx="16">
                  <c:v>4</c:v>
                </c:pt>
                <c:pt idx="17">
                  <c:v>4</c:v>
                </c:pt>
                <c:pt idx="18">
                  <c:v>4</c:v>
                </c:pt>
                <c:pt idx="19">
                  <c:v>4</c:v>
                </c:pt>
                <c:pt idx="20">
                  <c:v>4</c:v>
                </c:pt>
                <c:pt idx="21">
                  <c:v>4</c:v>
                </c:pt>
                <c:pt idx="23">
                  <c:v>3</c:v>
                </c:pt>
                <c:pt idx="24">
                  <c:v>3</c:v>
                </c:pt>
                <c:pt idx="25">
                  <c:v>3</c:v>
                </c:pt>
                <c:pt idx="26">
                  <c:v>3</c:v>
                </c:pt>
                <c:pt idx="27">
                  <c:v>3</c:v>
                </c:pt>
                <c:pt idx="28">
                  <c:v>3</c:v>
                </c:pt>
                <c:pt idx="29">
                  <c:v>3</c:v>
                </c:pt>
                <c:pt idx="30">
                  <c:v>3</c:v>
                </c:pt>
                <c:pt idx="31">
                  <c:v>3</c:v>
                </c:pt>
                <c:pt idx="32">
                  <c:v>3</c:v>
                </c:pt>
                <c:pt idx="34">
                  <c:v>2</c:v>
                </c:pt>
                <c:pt idx="35">
                  <c:v>2</c:v>
                </c:pt>
                <c:pt idx="36">
                  <c:v>2</c:v>
                </c:pt>
                <c:pt idx="37">
                  <c:v>2</c:v>
                </c:pt>
                <c:pt idx="38">
                  <c:v>2</c:v>
                </c:pt>
                <c:pt idx="39">
                  <c:v>2</c:v>
                </c:pt>
                <c:pt idx="40">
                  <c:v>2</c:v>
                </c:pt>
                <c:pt idx="41">
                  <c:v>2</c:v>
                </c:pt>
                <c:pt idx="42">
                  <c:v>2</c:v>
                </c:pt>
                <c:pt idx="43">
                  <c:v>2</c:v>
                </c:pt>
                <c:pt idx="45">
                  <c:v>1</c:v>
                </c:pt>
                <c:pt idx="46">
                  <c:v>1</c:v>
                </c:pt>
                <c:pt idx="47">
                  <c:v>1</c:v>
                </c:pt>
                <c:pt idx="48">
                  <c:v>1</c:v>
                </c:pt>
                <c:pt idx="49">
                  <c:v>1</c:v>
                </c:pt>
                <c:pt idx="50">
                  <c:v>1</c:v>
                </c:pt>
                <c:pt idx="51">
                  <c:v>1</c:v>
                </c:pt>
                <c:pt idx="52">
                  <c:v>1</c:v>
                </c:pt>
                <c:pt idx="53">
                  <c:v>1</c:v>
                </c:pt>
                <c:pt idx="54">
                  <c:v>1</c:v>
                </c:pt>
              </c:numCache>
            </c:numRef>
          </c:yVal>
          <c:smooth val="0"/>
          <c:extLst>
            <c:ext xmlns:c16="http://schemas.microsoft.com/office/drawing/2014/chart" uri="{C3380CC4-5D6E-409C-BE32-E72D297353CC}">
              <c16:uniqueId val="{00000002-60CE-4EE0-ABE3-2864ABE12EF4}"/>
            </c:ext>
          </c:extLst>
        </c:ser>
        <c:ser>
          <c:idx val="2"/>
          <c:order val="3"/>
          <c:tx>
            <c:strRef>
              <c:f>DP!$J$61</c:f>
              <c:strCache>
                <c:ptCount val="1"/>
                <c:pt idx="0">
                  <c:v> Median </c:v>
                </c:pt>
              </c:strCache>
            </c:strRef>
          </c:tx>
          <c:spPr>
            <a:ln w="25400" cap="rnd">
              <a:noFill/>
              <a:round/>
            </a:ln>
            <a:effectLst/>
          </c:spPr>
          <c:marker>
            <c:symbol val="plus"/>
            <c:size val="20"/>
            <c:spPr>
              <a:noFill/>
              <a:ln w="9525">
                <a:solidFill>
                  <a:schemeClr val="tx1">
                    <a:alpha val="50000"/>
                  </a:schemeClr>
                </a:solidFill>
              </a:ln>
              <a:effectLst/>
            </c:spPr>
          </c:marker>
          <c:xVal>
            <c:numRef>
              <c:f>(DP!$L$61,DP!$N$61,DP!$P$61,DP!$R$61,DP!$T$61)</c:f>
              <c:numCache>
                <c:formatCode>_(* #,##0_);_(* \(#,##0\);_(* "-"??_);_(@_)</c:formatCode>
                <c:ptCount val="5"/>
                <c:pt idx="0">
                  <c:v>6764226.0682956958</c:v>
                </c:pt>
                <c:pt idx="1">
                  <c:v>513800.9791576647</c:v>
                </c:pt>
                <c:pt idx="2">
                  <c:v>96078.362008215336</c:v>
                </c:pt>
                <c:pt idx="3">
                  <c:v>198113.92367641829</c:v>
                </c:pt>
                <c:pt idx="4">
                  <c:v>1779.8183838827567</c:v>
                </c:pt>
              </c:numCache>
            </c:numRef>
          </c:xVal>
          <c:yVal>
            <c:numRef>
              <c:f>(DP!$K$61,DP!$M$61,DP!$O$61,DP!$Q$61,DP!$S$61)</c:f>
              <c:numCache>
                <c:formatCode>_(* #,##0_);_(* \(#,##0\);_(* "-"??_);_(@_)</c:formatCode>
                <c:ptCount val="5"/>
                <c:pt idx="0">
                  <c:v>5</c:v>
                </c:pt>
                <c:pt idx="1">
                  <c:v>4</c:v>
                </c:pt>
                <c:pt idx="2">
                  <c:v>3</c:v>
                </c:pt>
                <c:pt idx="3">
                  <c:v>2</c:v>
                </c:pt>
                <c:pt idx="4">
                  <c:v>1</c:v>
                </c:pt>
              </c:numCache>
            </c:numRef>
          </c:yVal>
          <c:smooth val="0"/>
          <c:extLst>
            <c:ext xmlns:c16="http://schemas.microsoft.com/office/drawing/2014/chart" uri="{C3380CC4-5D6E-409C-BE32-E72D297353CC}">
              <c16:uniqueId val="{00000003-60CE-4EE0-ABE3-2864ABE12EF4}"/>
            </c:ext>
          </c:extLst>
        </c:ser>
        <c:ser>
          <c:idx val="3"/>
          <c:order val="4"/>
          <c:tx>
            <c:strRef>
              <c:f>DP!$J$60</c:f>
              <c:strCache>
                <c:ptCount val="1"/>
                <c:pt idx="0">
                  <c:v> This School </c:v>
                </c:pt>
              </c:strCache>
            </c:strRef>
          </c:tx>
          <c:spPr>
            <a:ln w="25400" cap="rnd">
              <a:noFill/>
              <a:round/>
            </a:ln>
            <a:effectLst/>
          </c:spPr>
          <c:marker>
            <c:symbol val="circle"/>
            <c:size val="18"/>
            <c:spPr>
              <a:gradFill>
                <a:gsLst>
                  <a:gs pos="45000">
                    <a:schemeClr val="bg1">
                      <a:alpha val="0"/>
                    </a:schemeClr>
                  </a:gs>
                  <a:gs pos="57000">
                    <a:schemeClr val="bg1"/>
                  </a:gs>
                </a:gsLst>
                <a:path path="circle">
                  <a:fillToRect l="50000" t="50000" r="50000" b="50000"/>
                </a:path>
              </a:gradFill>
              <a:ln w="28575">
                <a:solidFill>
                  <a:schemeClr val="tx1"/>
                </a:solidFill>
              </a:ln>
              <a:effectLst/>
            </c:spPr>
          </c:marker>
          <c:xVal>
            <c:numRef>
              <c:f>(DP!$L$60,DP!$N$60,DP!$P$60,DP!$R$60,DP!$T$60)</c:f>
              <c:numCache>
                <c:formatCode>_(* #,##0_);_(* \(#,##0\);_(* "-"??_);_(@_)</c:formatCode>
                <c:ptCount val="5"/>
                <c:pt idx="0">
                  <c:v>6994831.4201796651</c:v>
                </c:pt>
                <c:pt idx="1">
                  <c:v>581879.03678134945</c:v>
                </c:pt>
                <c:pt idx="2">
                  <c:v>137537.90383260566</c:v>
                </c:pt>
                <c:pt idx="3">
                  <c:v>27390.34481338906</c:v>
                </c:pt>
                <c:pt idx="4">
                  <c:v>0</c:v>
                </c:pt>
              </c:numCache>
            </c:numRef>
          </c:xVal>
          <c:yVal>
            <c:numRef>
              <c:f>(DP!$K$60,DP!$M$60,DP!$O$60,DP!$Q$60,DP!$S$60)</c:f>
              <c:numCache>
                <c:formatCode>_(* #,##0_);_(* \(#,##0\);_(* "-"??_);_(@_)</c:formatCode>
                <c:ptCount val="5"/>
                <c:pt idx="0">
                  <c:v>5</c:v>
                </c:pt>
                <c:pt idx="1">
                  <c:v>4</c:v>
                </c:pt>
                <c:pt idx="2">
                  <c:v>3</c:v>
                </c:pt>
                <c:pt idx="3">
                  <c:v>2</c:v>
                </c:pt>
                <c:pt idx="4">
                  <c:v>0</c:v>
                </c:pt>
              </c:numCache>
            </c:numRef>
          </c:yVal>
          <c:smooth val="0"/>
          <c:extLst>
            <c:ext xmlns:c16="http://schemas.microsoft.com/office/drawing/2014/chart" uri="{C3380CC4-5D6E-409C-BE32-E72D297353CC}">
              <c16:uniqueId val="{00000004-60CE-4EE0-ABE3-2864ABE12EF4}"/>
            </c:ext>
          </c:extLst>
        </c:ser>
        <c:dLbls>
          <c:showLegendKey val="0"/>
          <c:showVal val="0"/>
          <c:showCatName val="0"/>
          <c:showSerName val="0"/>
          <c:showPercent val="0"/>
          <c:showBubbleSize val="0"/>
        </c:dLbls>
        <c:axId val="376502968"/>
        <c:axId val="376503360"/>
      </c:scatterChart>
      <c:valAx>
        <c:axId val="376502968"/>
        <c:scaling>
          <c:orientation val="minMax"/>
        </c:scaling>
        <c:delete val="0"/>
        <c:axPos val="b"/>
        <c:majorGridlines>
          <c:spPr>
            <a:ln w="9525" cap="flat" cmpd="sng" algn="ctr">
              <a:solidFill>
                <a:schemeClr val="tx1">
                  <a:lumMod val="15000"/>
                  <a:lumOff val="85000"/>
                </a:schemeClr>
              </a:solidFill>
              <a:round/>
            </a:ln>
            <a:effectLst/>
          </c:spPr>
        </c:majorGridlines>
        <c:numFmt formatCode="0,,\ &quot;M&quot;;\-0,,\ &quot;M&quot;;&quot;&quot;" sourceLinked="0"/>
        <c:majorTickMark val="none"/>
        <c:minorTickMark val="none"/>
        <c:tickLblPos val="high"/>
        <c:spPr>
          <a:noFill/>
          <a:ln w="9525" cap="flat" cmpd="sng" algn="ctr">
            <a:solidFill>
              <a:schemeClr val="bg1"/>
            </a:solidFill>
            <a:round/>
          </a:ln>
          <a:effectLst/>
        </c:spPr>
        <c:txPr>
          <a:bodyPr rot="-60000000" spcFirstLastPara="1" vertOverflow="ellipsis" vert="horz" wrap="square" anchor="ctr" anchorCtr="1"/>
          <a:lstStyle/>
          <a:p>
            <a:pPr>
              <a:defRPr sz="1197" b="0" i="0" u="none" strike="noStrike" kern="1200" baseline="0">
                <a:solidFill>
                  <a:sysClr val="windowText" lastClr="000000"/>
                </a:solidFill>
                <a:latin typeface="+mn-lt"/>
                <a:ea typeface="+mn-ea"/>
                <a:cs typeface="+mn-cs"/>
              </a:defRPr>
            </a:pPr>
            <a:endParaRPr lang="en-US"/>
          </a:p>
        </c:txPr>
        <c:crossAx val="376503360"/>
        <c:crosses val="autoZero"/>
        <c:crossBetween val="midCat"/>
        <c:majorUnit val="2000000"/>
      </c:valAx>
      <c:valAx>
        <c:axId val="376503360"/>
        <c:scaling>
          <c:orientation val="minMax"/>
          <c:max val="5.5"/>
          <c:min val="0.5"/>
        </c:scaling>
        <c:delete val="0"/>
        <c:axPos val="l"/>
        <c:numFmt formatCode="General" sourceLinked="1"/>
        <c:majorTickMark val="out"/>
        <c:minorTickMark val="none"/>
        <c:tickLblPos val="none"/>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6502968"/>
        <c:crosses val="autoZero"/>
        <c:crossBetween val="midCat"/>
        <c:majorUnit val="2"/>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58656330749354"/>
          <c:y val="0.17958657316459242"/>
          <c:w val="0.66666666666666663"/>
          <c:h val="0.66666666666666663"/>
        </c:manualLayout>
      </c:layout>
      <c:doughnutChart>
        <c:varyColors val="1"/>
        <c:ser>
          <c:idx val="0"/>
          <c:order val="0"/>
          <c:tx>
            <c:strRef>
              <c:f>Dashboard!$AA$210</c:f>
              <c:strCache>
                <c:ptCount val="1"/>
                <c:pt idx="0">
                  <c:v>$$$</c:v>
                </c:pt>
              </c:strCache>
            </c:strRef>
          </c:tx>
          <c:dPt>
            <c:idx val="0"/>
            <c:bubble3D val="0"/>
            <c:spPr>
              <a:solidFill>
                <a:srgbClr val="C0392B"/>
              </a:solidFill>
              <a:ln w="19050">
                <a:solidFill>
                  <a:schemeClr val="lt1"/>
                </a:solidFill>
              </a:ln>
              <a:effectLst/>
            </c:spPr>
            <c:extLst>
              <c:ext xmlns:c16="http://schemas.microsoft.com/office/drawing/2014/chart" uri="{C3380CC4-5D6E-409C-BE32-E72D297353CC}">
                <c16:uniqueId val="{00000001-390D-4217-AAC6-845FF0066C3D}"/>
              </c:ext>
            </c:extLst>
          </c:dPt>
          <c:dPt>
            <c:idx val="1"/>
            <c:bubble3D val="0"/>
            <c:spPr>
              <a:solidFill>
                <a:srgbClr val="F3A72D"/>
              </a:solidFill>
              <a:ln w="19050">
                <a:solidFill>
                  <a:schemeClr val="lt1"/>
                </a:solidFill>
              </a:ln>
              <a:effectLst/>
            </c:spPr>
            <c:extLst>
              <c:ext xmlns:c16="http://schemas.microsoft.com/office/drawing/2014/chart" uri="{C3380CC4-5D6E-409C-BE32-E72D297353CC}">
                <c16:uniqueId val="{00000003-390D-4217-AAC6-845FF0066C3D}"/>
              </c:ext>
            </c:extLst>
          </c:dPt>
          <c:dPt>
            <c:idx val="2"/>
            <c:bubble3D val="0"/>
            <c:spPr>
              <a:solidFill>
                <a:srgbClr val="F2F2F2"/>
              </a:solidFill>
              <a:ln w="19050">
                <a:solidFill>
                  <a:schemeClr val="lt1"/>
                </a:solidFill>
              </a:ln>
              <a:effectLst/>
            </c:spPr>
            <c:extLst>
              <c:ext xmlns:c16="http://schemas.microsoft.com/office/drawing/2014/chart" uri="{C3380CC4-5D6E-409C-BE32-E72D297353CC}">
                <c16:uniqueId val="{00000005-390D-4217-AAC6-845FF0066C3D}"/>
              </c:ext>
            </c:extLst>
          </c:dPt>
          <c:dPt>
            <c:idx val="3"/>
            <c:bubble3D val="0"/>
            <c:spPr>
              <a:solidFill>
                <a:srgbClr val="F2F2F2"/>
              </a:solidFill>
              <a:ln w="19050">
                <a:solidFill>
                  <a:schemeClr val="lt1"/>
                </a:solidFill>
              </a:ln>
              <a:effectLst/>
            </c:spPr>
            <c:extLst>
              <c:ext xmlns:c16="http://schemas.microsoft.com/office/drawing/2014/chart" uri="{C3380CC4-5D6E-409C-BE32-E72D297353CC}">
                <c16:uniqueId val="{00000007-390D-4217-AAC6-845FF0066C3D}"/>
              </c:ext>
            </c:extLst>
          </c:dPt>
          <c:dPt>
            <c:idx val="4"/>
            <c:bubble3D val="0"/>
            <c:spPr>
              <a:solidFill>
                <a:srgbClr val="885091"/>
              </a:solidFill>
              <a:ln w="19050">
                <a:solidFill>
                  <a:schemeClr val="lt1"/>
                </a:solidFill>
              </a:ln>
              <a:effectLst/>
            </c:spPr>
            <c:extLst>
              <c:ext xmlns:c16="http://schemas.microsoft.com/office/drawing/2014/chart" uri="{C3380CC4-5D6E-409C-BE32-E72D297353CC}">
                <c16:uniqueId val="{00000009-390D-4217-AAC6-845FF0066C3D}"/>
              </c:ext>
            </c:extLst>
          </c:dPt>
          <c:dPt>
            <c:idx val="5"/>
            <c:bubble3D val="0"/>
            <c:spPr>
              <a:solidFill>
                <a:srgbClr val="2980B9"/>
              </a:solidFill>
              <a:ln w="19050">
                <a:solidFill>
                  <a:schemeClr val="lt1"/>
                </a:solidFill>
              </a:ln>
              <a:effectLst/>
            </c:spPr>
            <c:extLst>
              <c:ext xmlns:c16="http://schemas.microsoft.com/office/drawing/2014/chart" uri="{C3380CC4-5D6E-409C-BE32-E72D297353CC}">
                <c16:uniqueId val="{0000000B-390D-4217-AAC6-845FF0066C3D}"/>
              </c:ext>
            </c:extLst>
          </c:dPt>
          <c:dPt>
            <c:idx val="6"/>
            <c:bubble3D val="0"/>
            <c:spPr>
              <a:solidFill>
                <a:srgbClr val="16A085"/>
              </a:solidFill>
              <a:ln w="19050">
                <a:solidFill>
                  <a:schemeClr val="lt1"/>
                </a:solidFill>
              </a:ln>
              <a:effectLst/>
            </c:spPr>
            <c:extLst>
              <c:ext xmlns:c16="http://schemas.microsoft.com/office/drawing/2014/chart" uri="{C3380CC4-5D6E-409C-BE32-E72D297353CC}">
                <c16:uniqueId val="{0000000D-390D-4217-AAC6-845FF0066C3D}"/>
              </c:ext>
            </c:extLst>
          </c:dPt>
          <c:dPt>
            <c:idx val="7"/>
            <c:bubble3D val="0"/>
            <c:spPr>
              <a:solidFill>
                <a:srgbClr val="AFC87B"/>
              </a:solidFill>
              <a:ln w="19050">
                <a:solidFill>
                  <a:schemeClr val="lt1"/>
                </a:solidFill>
              </a:ln>
              <a:effectLst/>
            </c:spPr>
            <c:extLst>
              <c:ext xmlns:c16="http://schemas.microsoft.com/office/drawing/2014/chart" uri="{C3380CC4-5D6E-409C-BE32-E72D297353CC}">
                <c16:uniqueId val="{0000000F-390D-4217-AAC6-845FF0066C3D}"/>
              </c:ext>
            </c:extLst>
          </c:dPt>
          <c:dPt>
            <c:idx val="8"/>
            <c:bubble3D val="0"/>
            <c:spPr>
              <a:solidFill>
                <a:srgbClr val="F2F2F2"/>
              </a:solidFill>
              <a:ln w="19050">
                <a:solidFill>
                  <a:schemeClr val="lt1"/>
                </a:solidFill>
              </a:ln>
              <a:effectLst/>
            </c:spPr>
            <c:extLst>
              <c:ext xmlns:c16="http://schemas.microsoft.com/office/drawing/2014/chart" uri="{C3380CC4-5D6E-409C-BE32-E72D297353CC}">
                <c16:uniqueId val="{00000011-390D-4217-AAC6-845FF0066C3D}"/>
              </c:ext>
            </c:extLst>
          </c:dPt>
          <c:dPt>
            <c:idx val="9"/>
            <c:bubble3D val="0"/>
            <c:spPr>
              <a:solidFill>
                <a:srgbClr val="F2F2F2"/>
              </a:solidFill>
              <a:ln w="19050">
                <a:solidFill>
                  <a:schemeClr val="lt1"/>
                </a:solidFill>
              </a:ln>
              <a:effectLst/>
            </c:spPr>
            <c:extLst>
              <c:ext xmlns:c16="http://schemas.microsoft.com/office/drawing/2014/chart" uri="{C3380CC4-5D6E-409C-BE32-E72D297353CC}">
                <c16:uniqueId val="{00000013-390D-4217-AAC6-845FF0066C3D}"/>
              </c:ext>
            </c:extLst>
          </c:dPt>
          <c:dPt>
            <c:idx val="10"/>
            <c:bubble3D val="0"/>
            <c:spPr>
              <a:solidFill>
                <a:srgbClr val="EB9486"/>
              </a:solidFill>
              <a:ln w="19050">
                <a:solidFill>
                  <a:schemeClr val="lt1"/>
                </a:solidFill>
              </a:ln>
              <a:effectLst/>
            </c:spPr>
            <c:extLst>
              <c:ext xmlns:c16="http://schemas.microsoft.com/office/drawing/2014/chart" uri="{C3380CC4-5D6E-409C-BE32-E72D297353CC}">
                <c16:uniqueId val="{00000015-390D-4217-AAC6-845FF0066C3D}"/>
              </c:ext>
            </c:extLst>
          </c:dPt>
          <c:dPt>
            <c:idx val="11"/>
            <c:bubble3D val="0"/>
            <c:spPr>
              <a:solidFill>
                <a:srgbClr val="F2F2F2"/>
              </a:solidFill>
              <a:ln w="19050">
                <a:solidFill>
                  <a:schemeClr val="lt1"/>
                </a:solidFill>
              </a:ln>
              <a:effectLst/>
            </c:spPr>
            <c:extLst>
              <c:ext xmlns:c16="http://schemas.microsoft.com/office/drawing/2014/chart" uri="{C3380CC4-5D6E-409C-BE32-E72D297353CC}">
                <c16:uniqueId val="{00000017-390D-4217-AAC6-845FF0066C3D}"/>
              </c:ext>
            </c:extLst>
          </c:dPt>
          <c:dLbls>
            <c:dLbl>
              <c:idx val="0"/>
              <c:layout>
                <c:manualLayout>
                  <c:x val="0.12772589472827656"/>
                  <c:y val="-0.26183976276221288"/>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390D-4217-AAC6-845FF0066C3D}"/>
                </c:ext>
              </c:extLst>
            </c:dLbl>
            <c:dLbl>
              <c:idx val="1"/>
              <c:layout>
                <c:manualLayout>
                  <c:x val="0.38198437404626867"/>
                  <c:y val="4.6029420741012857E-2"/>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390D-4217-AAC6-845FF0066C3D}"/>
                </c:ext>
              </c:extLst>
            </c:dLbl>
            <c:dLbl>
              <c:idx val="2"/>
              <c:delete val="1"/>
              <c:extLst>
                <c:ext xmlns:c15="http://schemas.microsoft.com/office/drawing/2012/chart" uri="{CE6537A1-D6FC-4f65-9D91-7224C49458BB}"/>
                <c:ext xmlns:c16="http://schemas.microsoft.com/office/drawing/2014/chart" uri="{C3380CC4-5D6E-409C-BE32-E72D297353CC}">
                  <c16:uniqueId val="{00000005-390D-4217-AAC6-845FF0066C3D}"/>
                </c:ext>
              </c:extLst>
            </c:dLbl>
            <c:dLbl>
              <c:idx val="3"/>
              <c:delete val="1"/>
              <c:extLst>
                <c:ext xmlns:c15="http://schemas.microsoft.com/office/drawing/2012/chart" uri="{CE6537A1-D6FC-4f65-9D91-7224C49458BB}"/>
                <c:ext xmlns:c16="http://schemas.microsoft.com/office/drawing/2014/chart" uri="{C3380CC4-5D6E-409C-BE32-E72D297353CC}">
                  <c16:uniqueId val="{00000007-390D-4217-AAC6-845FF0066C3D}"/>
                </c:ext>
              </c:extLst>
            </c:dLbl>
            <c:dLbl>
              <c:idx val="4"/>
              <c:layout>
                <c:manualLayout>
                  <c:x val="-0.13392820810189429"/>
                  <c:y val="0.2336873588475859"/>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390D-4217-AAC6-845FF0066C3D}"/>
                </c:ext>
              </c:extLst>
            </c:dLbl>
            <c:dLbl>
              <c:idx val="5"/>
              <c:layout>
                <c:manualLayout>
                  <c:x val="-0.17846217623959795"/>
                  <c:y val="0.19976652627723859"/>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390D-4217-AAC6-845FF0066C3D}"/>
                </c:ext>
              </c:extLst>
            </c:dLbl>
            <c:dLbl>
              <c:idx val="6"/>
              <c:layout>
                <c:manualLayout>
                  <c:x val="-0.16761683859285031"/>
                  <c:y val="0.13806410099900304"/>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D-390D-4217-AAC6-845FF0066C3D}"/>
                </c:ext>
              </c:extLst>
            </c:dLbl>
            <c:dLbl>
              <c:idx val="7"/>
              <c:layout>
                <c:manualLayout>
                  <c:x val="-0.19102601273677999"/>
                  <c:y val="6.4598974546787133E-2"/>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F-390D-4217-AAC6-845FF0066C3D}"/>
                </c:ext>
              </c:extLst>
            </c:dLbl>
            <c:dLbl>
              <c:idx val="8"/>
              <c:delete val="1"/>
              <c:extLst>
                <c:ext xmlns:c15="http://schemas.microsoft.com/office/drawing/2012/chart" uri="{CE6537A1-D6FC-4f65-9D91-7224C49458BB}"/>
                <c:ext xmlns:c16="http://schemas.microsoft.com/office/drawing/2014/chart" uri="{C3380CC4-5D6E-409C-BE32-E72D297353CC}">
                  <c16:uniqueId val="{00000011-390D-4217-AAC6-845FF0066C3D}"/>
                </c:ext>
              </c:extLst>
            </c:dLbl>
            <c:dLbl>
              <c:idx val="9"/>
              <c:delete val="1"/>
              <c:extLst>
                <c:ext xmlns:c15="http://schemas.microsoft.com/office/drawing/2012/chart" uri="{CE6537A1-D6FC-4f65-9D91-7224C49458BB}"/>
                <c:ext xmlns:c16="http://schemas.microsoft.com/office/drawing/2014/chart" uri="{C3380CC4-5D6E-409C-BE32-E72D297353CC}">
                  <c16:uniqueId val="{00000013-390D-4217-AAC6-845FF0066C3D}"/>
                </c:ext>
              </c:extLst>
            </c:dLbl>
            <c:dLbl>
              <c:idx val="10"/>
              <c:layout>
                <c:manualLayout>
                  <c:x val="-3.6049817900669426E-2"/>
                  <c:y val="-0.1776007650206515"/>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15-390D-4217-AAC6-845FF0066C3D}"/>
                </c:ext>
              </c:extLst>
            </c:dLbl>
            <c:dLbl>
              <c:idx val="11"/>
              <c:layout>
                <c:manualLayout>
                  <c:x val="0.19154738651854578"/>
                  <c:y val="-0.1903947689678325"/>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17-390D-4217-AAC6-845FF0066C3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404040"/>
                    </a:solidFill>
                    <a:latin typeface="Segoe UI" panose="020B0502040204020203" pitchFamily="34" charset="0"/>
                    <a:ea typeface="+mn-ea"/>
                    <a:cs typeface="Segoe UI" panose="020B0502040204020203" pitchFamily="34" charset="0"/>
                  </a:defRPr>
                </a:pPr>
                <a:endParaRPr lang="en-US"/>
              </a:p>
            </c:txPr>
            <c:showLegendKey val="1"/>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Dashboard!$R$211:$R$222</c:f>
              <c:strCache>
                <c:ptCount val="12"/>
                <c:pt idx="0">
                  <c:v>Salaries</c:v>
                </c:pt>
                <c:pt idx="1">
                  <c:v>Benefits and Taxes</c:v>
                </c:pt>
                <c:pt idx="2">
                  <c:v>Contracted Staff</c:v>
                </c:pt>
                <c:pt idx="3">
                  <c:v>Staff-Related Costs</c:v>
                </c:pt>
                <c:pt idx="4">
                  <c:v>Rent</c:v>
                </c:pt>
                <c:pt idx="5">
                  <c:v>Occupancy Service</c:v>
                </c:pt>
                <c:pt idx="6">
                  <c:v>Direct Student Expense</c:v>
                </c:pt>
                <c:pt idx="7">
                  <c:v>Office &amp; Business Expense</c:v>
                </c:pt>
                <c:pt idx="8">
                  <c:v>Donated Expense</c:v>
                </c:pt>
                <c:pt idx="9">
                  <c:v>Contingency</c:v>
                </c:pt>
                <c:pt idx="10">
                  <c:v>Depreciation and Amortization</c:v>
                </c:pt>
                <c:pt idx="11">
                  <c:v>Interest</c:v>
                </c:pt>
              </c:strCache>
            </c:strRef>
          </c:cat>
          <c:val>
            <c:numRef>
              <c:f>Dashboard!$AA$211:$AA$222</c:f>
              <c:numCache>
                <c:formatCode>#,###</c:formatCode>
                <c:ptCount val="12"/>
                <c:pt idx="0">
                  <c:v>3671882.4440800003</c:v>
                </c:pt>
                <c:pt idx="1">
                  <c:v>631345.26415032416</c:v>
                </c:pt>
                <c:pt idx="2">
                  <c:v>0</c:v>
                </c:pt>
                <c:pt idx="3">
                  <c:v>71738.422389869462</c:v>
                </c:pt>
                <c:pt idx="4">
                  <c:v>511482</c:v>
                </c:pt>
                <c:pt idx="5">
                  <c:v>552875.04049905168</c:v>
                </c:pt>
                <c:pt idx="6">
                  <c:v>965639.04743970092</c:v>
                </c:pt>
                <c:pt idx="7">
                  <c:v>678958.04171189107</c:v>
                </c:pt>
                <c:pt idx="8">
                  <c:v>0</c:v>
                </c:pt>
                <c:pt idx="9">
                  <c:v>77416.387056070089</c:v>
                </c:pt>
                <c:pt idx="10">
                  <c:v>395742.3187829036</c:v>
                </c:pt>
                <c:pt idx="11">
                  <c:v>216674.41788897209</c:v>
                </c:pt>
              </c:numCache>
            </c:numRef>
          </c:val>
          <c:extLst>
            <c:ext xmlns:c16="http://schemas.microsoft.com/office/drawing/2014/chart" uri="{C3380CC4-5D6E-409C-BE32-E72D297353CC}">
              <c16:uniqueId val="{00000018-390D-4217-AAC6-845FF0066C3D}"/>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Dashboard!$S$210</c:f>
              <c:strCache>
                <c:ptCount val="1"/>
                <c:pt idx="0">
                  <c:v> SY24-25 </c:v>
                </c:pt>
              </c:strCache>
            </c:strRef>
          </c:tx>
          <c:spPr>
            <a:solidFill>
              <a:srgbClr val="D9D9D9"/>
            </a:solidFill>
            <a:ln w="3175">
              <a:solidFill>
                <a:srgbClr val="404040"/>
              </a:solidFill>
            </a:ln>
            <a:effectLst/>
          </c:spPr>
          <c:invertIfNegative val="0"/>
          <c:dPt>
            <c:idx val="0"/>
            <c:invertIfNegative val="0"/>
            <c:bubble3D val="0"/>
            <c:spPr>
              <a:solidFill>
                <a:srgbClr val="C0392B">
                  <a:alpha val="40000"/>
                </a:srgbClr>
              </a:solidFill>
              <a:ln w="3175">
                <a:solidFill>
                  <a:srgbClr val="404040"/>
                </a:solidFill>
              </a:ln>
              <a:effectLst/>
            </c:spPr>
            <c:extLst>
              <c:ext xmlns:c16="http://schemas.microsoft.com/office/drawing/2014/chart" uri="{C3380CC4-5D6E-409C-BE32-E72D297353CC}">
                <c16:uniqueId val="{00000001-E1B3-4F93-9F95-9315BFF30AA9}"/>
              </c:ext>
            </c:extLst>
          </c:dPt>
          <c:dPt>
            <c:idx val="1"/>
            <c:invertIfNegative val="0"/>
            <c:bubble3D val="0"/>
            <c:spPr>
              <a:solidFill>
                <a:srgbClr val="F3A72D">
                  <a:alpha val="40000"/>
                </a:srgbClr>
              </a:solidFill>
              <a:ln w="3175">
                <a:solidFill>
                  <a:srgbClr val="404040"/>
                </a:solidFill>
              </a:ln>
              <a:effectLst/>
            </c:spPr>
            <c:extLst>
              <c:ext xmlns:c16="http://schemas.microsoft.com/office/drawing/2014/chart" uri="{C3380CC4-5D6E-409C-BE32-E72D297353CC}">
                <c16:uniqueId val="{00000003-E1B3-4F93-9F95-9315BFF30AA9}"/>
              </c:ext>
            </c:extLst>
          </c:dPt>
          <c:dPt>
            <c:idx val="4"/>
            <c:invertIfNegative val="0"/>
            <c:bubble3D val="0"/>
            <c:spPr>
              <a:solidFill>
                <a:srgbClr val="885091">
                  <a:alpha val="40000"/>
                </a:srgbClr>
              </a:solidFill>
              <a:ln w="3175">
                <a:solidFill>
                  <a:srgbClr val="404040"/>
                </a:solidFill>
              </a:ln>
              <a:effectLst/>
            </c:spPr>
            <c:extLst>
              <c:ext xmlns:c16="http://schemas.microsoft.com/office/drawing/2014/chart" uri="{C3380CC4-5D6E-409C-BE32-E72D297353CC}">
                <c16:uniqueId val="{00000005-E1B3-4F93-9F95-9315BFF30AA9}"/>
              </c:ext>
            </c:extLst>
          </c:dPt>
          <c:dPt>
            <c:idx val="5"/>
            <c:invertIfNegative val="0"/>
            <c:bubble3D val="0"/>
            <c:spPr>
              <a:solidFill>
                <a:srgbClr val="2980B9">
                  <a:alpha val="40000"/>
                </a:srgbClr>
              </a:solidFill>
              <a:ln w="3175">
                <a:solidFill>
                  <a:srgbClr val="404040"/>
                </a:solidFill>
              </a:ln>
              <a:effectLst/>
            </c:spPr>
            <c:extLst>
              <c:ext xmlns:c16="http://schemas.microsoft.com/office/drawing/2014/chart" uri="{C3380CC4-5D6E-409C-BE32-E72D297353CC}">
                <c16:uniqueId val="{00000007-E1B3-4F93-9F95-9315BFF30AA9}"/>
              </c:ext>
            </c:extLst>
          </c:dPt>
          <c:dPt>
            <c:idx val="6"/>
            <c:invertIfNegative val="0"/>
            <c:bubble3D val="0"/>
            <c:spPr>
              <a:solidFill>
                <a:srgbClr val="0F6C59">
                  <a:alpha val="30000"/>
                </a:srgbClr>
              </a:solidFill>
              <a:ln w="3175">
                <a:solidFill>
                  <a:srgbClr val="404040"/>
                </a:solidFill>
              </a:ln>
              <a:effectLst/>
            </c:spPr>
            <c:extLst>
              <c:ext xmlns:c16="http://schemas.microsoft.com/office/drawing/2014/chart" uri="{C3380CC4-5D6E-409C-BE32-E72D297353CC}">
                <c16:uniqueId val="{00000009-E1B3-4F93-9F95-9315BFF30AA9}"/>
              </c:ext>
            </c:extLst>
          </c:dPt>
          <c:dPt>
            <c:idx val="7"/>
            <c:invertIfNegative val="0"/>
            <c:bubble3D val="0"/>
            <c:spPr>
              <a:solidFill>
                <a:srgbClr val="AFC87B">
                  <a:alpha val="40000"/>
                </a:srgbClr>
              </a:solidFill>
              <a:ln w="3175">
                <a:solidFill>
                  <a:srgbClr val="404040"/>
                </a:solidFill>
              </a:ln>
              <a:effectLst/>
            </c:spPr>
            <c:extLst>
              <c:ext xmlns:c16="http://schemas.microsoft.com/office/drawing/2014/chart" uri="{C3380CC4-5D6E-409C-BE32-E72D297353CC}">
                <c16:uniqueId val="{0000000B-E1B3-4F93-9F95-9315BFF30AA9}"/>
              </c:ext>
            </c:extLst>
          </c:dPt>
          <c:dPt>
            <c:idx val="10"/>
            <c:invertIfNegative val="0"/>
            <c:bubble3D val="0"/>
            <c:spPr>
              <a:solidFill>
                <a:srgbClr val="E57361">
                  <a:alpha val="40000"/>
                </a:srgbClr>
              </a:solidFill>
              <a:ln w="3175">
                <a:solidFill>
                  <a:srgbClr val="404040"/>
                </a:solidFill>
              </a:ln>
              <a:effectLst/>
            </c:spPr>
            <c:extLst>
              <c:ext xmlns:c16="http://schemas.microsoft.com/office/drawing/2014/chart" uri="{C3380CC4-5D6E-409C-BE32-E72D297353CC}">
                <c16:uniqueId val="{0000000D-E1B3-4F93-9F95-9315BFF30AA9}"/>
              </c:ext>
            </c:extLst>
          </c:dPt>
          <c:dLbls>
            <c:numFmt formatCode="#,###;\-#,###;&quot; &quot;"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rgbClr val="7F7F7F"/>
                    </a:solidFill>
                    <a:latin typeface="Segoe UI"/>
                    <a:ea typeface="Segoe UI"/>
                    <a:cs typeface="Segoe UI"/>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Dashboard!$R$211:$R$222</c:f>
              <c:strCache>
                <c:ptCount val="12"/>
                <c:pt idx="0">
                  <c:v>Salaries</c:v>
                </c:pt>
                <c:pt idx="1">
                  <c:v>Benefits and Taxes</c:v>
                </c:pt>
                <c:pt idx="2">
                  <c:v>Contracted Staff</c:v>
                </c:pt>
                <c:pt idx="3">
                  <c:v>Staff-Related Costs</c:v>
                </c:pt>
                <c:pt idx="4">
                  <c:v>Rent</c:v>
                </c:pt>
                <c:pt idx="5">
                  <c:v>Occupancy Service</c:v>
                </c:pt>
                <c:pt idx="6">
                  <c:v>Direct Student Expense</c:v>
                </c:pt>
                <c:pt idx="7">
                  <c:v>Office &amp; Business Expense</c:v>
                </c:pt>
                <c:pt idx="8">
                  <c:v>Donated Expense</c:v>
                </c:pt>
                <c:pt idx="9">
                  <c:v>Contingency</c:v>
                </c:pt>
                <c:pt idx="10">
                  <c:v>Depreciation and Amortization</c:v>
                </c:pt>
                <c:pt idx="11">
                  <c:v>Interest</c:v>
                </c:pt>
              </c:strCache>
            </c:strRef>
          </c:cat>
          <c:val>
            <c:numRef>
              <c:f>Dashboard!$S$211:$S$222</c:f>
              <c:numCache>
                <c:formatCode>#,###</c:formatCode>
                <c:ptCount val="12"/>
                <c:pt idx="0">
                  <c:v>14733.190352422907</c:v>
                </c:pt>
                <c:pt idx="1">
                  <c:v>2381.4451101321588</c:v>
                </c:pt>
                <c:pt idx="2">
                  <c:v>0</c:v>
                </c:pt>
                <c:pt idx="3">
                  <c:v>272.44762114537446</c:v>
                </c:pt>
                <c:pt idx="4">
                  <c:v>2125.4588986784142</c:v>
                </c:pt>
                <c:pt idx="5">
                  <c:v>2005.7422466960352</c:v>
                </c:pt>
                <c:pt idx="6">
                  <c:v>3667.8838766519816</c:v>
                </c:pt>
                <c:pt idx="7">
                  <c:v>3151.3644052863433</c:v>
                </c:pt>
                <c:pt idx="8">
                  <c:v>0</c:v>
                </c:pt>
                <c:pt idx="9">
                  <c:v>0</c:v>
                </c:pt>
                <c:pt idx="10">
                  <c:v>1640.8129515418505</c:v>
                </c:pt>
                <c:pt idx="11">
                  <c:v>952.9785022026432</c:v>
                </c:pt>
              </c:numCache>
            </c:numRef>
          </c:val>
          <c:extLst>
            <c:ext xmlns:c16="http://schemas.microsoft.com/office/drawing/2014/chart" uri="{C3380CC4-5D6E-409C-BE32-E72D297353CC}">
              <c16:uniqueId val="{0000000E-E1B3-4F93-9F95-9315BFF30AA9}"/>
            </c:ext>
          </c:extLst>
        </c:ser>
        <c:ser>
          <c:idx val="1"/>
          <c:order val="1"/>
          <c:tx>
            <c:strRef>
              <c:f>Dashboard!$T$210</c:f>
              <c:strCache>
                <c:ptCount val="1"/>
                <c:pt idx="0">
                  <c:v>SY25-26</c:v>
                </c:pt>
              </c:strCache>
            </c:strRef>
          </c:tx>
          <c:spPr>
            <a:solidFill>
              <a:srgbClr val="D9D9D9"/>
            </a:solidFill>
            <a:ln w="3175">
              <a:solidFill>
                <a:srgbClr val="404040"/>
              </a:solidFill>
            </a:ln>
            <a:effectLst/>
          </c:spPr>
          <c:invertIfNegative val="0"/>
          <c:dPt>
            <c:idx val="0"/>
            <c:invertIfNegative val="0"/>
            <c:bubble3D val="0"/>
            <c:spPr>
              <a:solidFill>
                <a:srgbClr val="C0392B">
                  <a:alpha val="60000"/>
                </a:srgbClr>
              </a:solidFill>
              <a:ln w="3175">
                <a:solidFill>
                  <a:srgbClr val="404040"/>
                </a:solidFill>
              </a:ln>
              <a:effectLst/>
            </c:spPr>
            <c:extLst>
              <c:ext xmlns:c16="http://schemas.microsoft.com/office/drawing/2014/chart" uri="{C3380CC4-5D6E-409C-BE32-E72D297353CC}">
                <c16:uniqueId val="{00000010-E1B3-4F93-9F95-9315BFF30AA9}"/>
              </c:ext>
            </c:extLst>
          </c:dPt>
          <c:dPt>
            <c:idx val="1"/>
            <c:invertIfNegative val="0"/>
            <c:bubble3D val="0"/>
            <c:spPr>
              <a:solidFill>
                <a:srgbClr val="F3A72D">
                  <a:alpha val="60000"/>
                </a:srgbClr>
              </a:solidFill>
              <a:ln w="3175">
                <a:solidFill>
                  <a:srgbClr val="404040"/>
                </a:solidFill>
              </a:ln>
              <a:effectLst/>
            </c:spPr>
            <c:extLst>
              <c:ext xmlns:c16="http://schemas.microsoft.com/office/drawing/2014/chart" uri="{C3380CC4-5D6E-409C-BE32-E72D297353CC}">
                <c16:uniqueId val="{00000012-E1B3-4F93-9F95-9315BFF30AA9}"/>
              </c:ext>
            </c:extLst>
          </c:dPt>
          <c:dPt>
            <c:idx val="4"/>
            <c:invertIfNegative val="0"/>
            <c:bubble3D val="0"/>
            <c:spPr>
              <a:solidFill>
                <a:srgbClr val="885091">
                  <a:alpha val="60000"/>
                </a:srgbClr>
              </a:solidFill>
              <a:ln w="3175">
                <a:solidFill>
                  <a:srgbClr val="404040"/>
                </a:solidFill>
              </a:ln>
              <a:effectLst/>
            </c:spPr>
            <c:extLst>
              <c:ext xmlns:c16="http://schemas.microsoft.com/office/drawing/2014/chart" uri="{C3380CC4-5D6E-409C-BE32-E72D297353CC}">
                <c16:uniqueId val="{00000014-E1B3-4F93-9F95-9315BFF30AA9}"/>
              </c:ext>
            </c:extLst>
          </c:dPt>
          <c:dPt>
            <c:idx val="5"/>
            <c:invertIfNegative val="0"/>
            <c:bubble3D val="0"/>
            <c:spPr>
              <a:solidFill>
                <a:srgbClr val="2980B9">
                  <a:alpha val="60000"/>
                </a:srgbClr>
              </a:solidFill>
              <a:ln w="3175">
                <a:solidFill>
                  <a:srgbClr val="404040"/>
                </a:solidFill>
              </a:ln>
              <a:effectLst/>
            </c:spPr>
            <c:extLst>
              <c:ext xmlns:c16="http://schemas.microsoft.com/office/drawing/2014/chart" uri="{C3380CC4-5D6E-409C-BE32-E72D297353CC}">
                <c16:uniqueId val="{00000016-E1B3-4F93-9F95-9315BFF30AA9}"/>
              </c:ext>
            </c:extLst>
          </c:dPt>
          <c:dPt>
            <c:idx val="6"/>
            <c:invertIfNegative val="0"/>
            <c:bubble3D val="0"/>
            <c:spPr>
              <a:solidFill>
                <a:srgbClr val="0F6C59">
                  <a:alpha val="50000"/>
                </a:srgbClr>
              </a:solidFill>
              <a:ln w="3175">
                <a:solidFill>
                  <a:srgbClr val="404040"/>
                </a:solidFill>
              </a:ln>
              <a:effectLst/>
            </c:spPr>
            <c:extLst>
              <c:ext xmlns:c16="http://schemas.microsoft.com/office/drawing/2014/chart" uri="{C3380CC4-5D6E-409C-BE32-E72D297353CC}">
                <c16:uniqueId val="{00000018-E1B3-4F93-9F95-9315BFF30AA9}"/>
              </c:ext>
            </c:extLst>
          </c:dPt>
          <c:dPt>
            <c:idx val="7"/>
            <c:invertIfNegative val="0"/>
            <c:bubble3D val="0"/>
            <c:spPr>
              <a:solidFill>
                <a:srgbClr val="AFC87B">
                  <a:alpha val="60000"/>
                </a:srgbClr>
              </a:solidFill>
              <a:ln w="3175">
                <a:solidFill>
                  <a:srgbClr val="404040"/>
                </a:solidFill>
              </a:ln>
              <a:effectLst/>
            </c:spPr>
            <c:extLst>
              <c:ext xmlns:c16="http://schemas.microsoft.com/office/drawing/2014/chart" uri="{C3380CC4-5D6E-409C-BE32-E72D297353CC}">
                <c16:uniqueId val="{0000001A-E1B3-4F93-9F95-9315BFF30AA9}"/>
              </c:ext>
            </c:extLst>
          </c:dPt>
          <c:dPt>
            <c:idx val="10"/>
            <c:invertIfNegative val="0"/>
            <c:bubble3D val="0"/>
            <c:spPr>
              <a:solidFill>
                <a:srgbClr val="E57361">
                  <a:alpha val="60000"/>
                </a:srgbClr>
              </a:solidFill>
              <a:ln w="3175">
                <a:solidFill>
                  <a:srgbClr val="404040"/>
                </a:solidFill>
              </a:ln>
              <a:effectLst/>
            </c:spPr>
            <c:extLst>
              <c:ext xmlns:c16="http://schemas.microsoft.com/office/drawing/2014/chart" uri="{C3380CC4-5D6E-409C-BE32-E72D297353CC}">
                <c16:uniqueId val="{0000001C-E1B3-4F93-9F95-9315BFF30AA9}"/>
              </c:ext>
            </c:extLst>
          </c:dPt>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1B3-4F93-9F95-9315BFF30AA9}"/>
                </c:ext>
              </c:extLst>
            </c:dLbl>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1B3-4F93-9F95-9315BFF30AA9}"/>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E1B3-4F93-9F95-9315BFF30AA9}"/>
                </c:ext>
              </c:extLst>
            </c:dLbl>
            <c:dLbl>
              <c:idx val="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E1B3-4F93-9F95-9315BFF30AA9}"/>
                </c:ext>
              </c:extLst>
            </c:dLbl>
            <c:dLbl>
              <c:idx val="4"/>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E1B3-4F93-9F95-9315BFF30AA9}"/>
                </c:ext>
              </c:extLst>
            </c:dLbl>
            <c:dLbl>
              <c:idx val="5"/>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E1B3-4F93-9F95-9315BFF30AA9}"/>
                </c:ext>
              </c:extLst>
            </c:dLbl>
            <c:dLbl>
              <c:idx val="6"/>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E1B3-4F93-9F95-9315BFF30AA9}"/>
                </c:ext>
              </c:extLst>
            </c:dLbl>
            <c:dLbl>
              <c:idx val="7"/>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E1B3-4F93-9F95-9315BFF30AA9}"/>
                </c:ext>
              </c:extLst>
            </c:dLbl>
            <c:dLbl>
              <c:idx val="8"/>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E1B3-4F93-9F95-9315BFF30AA9}"/>
                </c:ext>
              </c:extLst>
            </c:dLbl>
            <c:dLbl>
              <c:idx val="9"/>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E1B3-4F93-9F95-9315BFF30AA9}"/>
                </c:ext>
              </c:extLst>
            </c:dLbl>
            <c:dLbl>
              <c:idx val="1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E1B3-4F93-9F95-9315BFF30AA9}"/>
                </c:ext>
              </c:extLst>
            </c:dLbl>
            <c:dLbl>
              <c:idx val="1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E1B3-4F93-9F95-9315BFF30AA9}"/>
                </c:ext>
              </c:extLst>
            </c:dLbl>
            <c:numFmt formatCode="#,###;\-#,###;&quot; &quot;"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rgbClr val="7F7F7F"/>
                    </a:solidFill>
                    <a:latin typeface="Segoe UI"/>
                    <a:ea typeface="Segoe UI"/>
                    <a:cs typeface="Segoe UI"/>
                  </a:defRPr>
                </a:pPr>
                <a:endParaRPr lang="en-US"/>
              </a:p>
            </c:txPr>
            <c:dLblPos val="out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Dashboard!$R$211:$R$222</c:f>
              <c:strCache>
                <c:ptCount val="12"/>
                <c:pt idx="0">
                  <c:v>Salaries</c:v>
                </c:pt>
                <c:pt idx="1">
                  <c:v>Benefits and Taxes</c:v>
                </c:pt>
                <c:pt idx="2">
                  <c:v>Contracted Staff</c:v>
                </c:pt>
                <c:pt idx="3">
                  <c:v>Staff-Related Costs</c:v>
                </c:pt>
                <c:pt idx="4">
                  <c:v>Rent</c:v>
                </c:pt>
                <c:pt idx="5">
                  <c:v>Occupancy Service</c:v>
                </c:pt>
                <c:pt idx="6">
                  <c:v>Direct Student Expense</c:v>
                </c:pt>
                <c:pt idx="7">
                  <c:v>Office &amp; Business Expense</c:v>
                </c:pt>
                <c:pt idx="8">
                  <c:v>Donated Expense</c:v>
                </c:pt>
                <c:pt idx="9">
                  <c:v>Contingency</c:v>
                </c:pt>
                <c:pt idx="10">
                  <c:v>Depreciation and Amortization</c:v>
                </c:pt>
                <c:pt idx="11">
                  <c:v>Interest</c:v>
                </c:pt>
              </c:strCache>
            </c:strRef>
          </c:cat>
          <c:val>
            <c:numRef>
              <c:f>Dashboard!$T$211:$T$222</c:f>
              <c:numCache>
                <c:formatCode>#,###</c:formatCode>
                <c:ptCount val="12"/>
                <c:pt idx="0">
                  <c:v>15519.389557413364</c:v>
                </c:pt>
                <c:pt idx="1">
                  <c:v>2687.0744339774433</c:v>
                </c:pt>
                <c:pt idx="2">
                  <c:v>62.5</c:v>
                </c:pt>
                <c:pt idx="3">
                  <c:v>368.93654064617323</c:v>
                </c:pt>
                <c:pt idx="4">
                  <c:v>2218.9468988523231</c:v>
                </c:pt>
                <c:pt idx="5">
                  <c:v>2437.4376068763399</c:v>
                </c:pt>
                <c:pt idx="6">
                  <c:v>3980.6449306332752</c:v>
                </c:pt>
                <c:pt idx="7">
                  <c:v>3267.4116632026071</c:v>
                </c:pt>
                <c:pt idx="8">
                  <c:v>0</c:v>
                </c:pt>
                <c:pt idx="9">
                  <c:v>351.71788578539821</c:v>
                </c:pt>
                <c:pt idx="10">
                  <c:v>1714.1849999999999</c:v>
                </c:pt>
                <c:pt idx="11">
                  <c:v>932.94296462713476</c:v>
                </c:pt>
              </c:numCache>
            </c:numRef>
          </c:val>
          <c:extLst>
            <c:ext xmlns:c16="http://schemas.microsoft.com/office/drawing/2014/chart" uri="{C3380CC4-5D6E-409C-BE32-E72D297353CC}">
              <c16:uniqueId val="{00000022-E1B3-4F93-9F95-9315BFF30AA9}"/>
            </c:ext>
          </c:extLst>
        </c:ser>
        <c:ser>
          <c:idx val="2"/>
          <c:order val="2"/>
          <c:tx>
            <c:strRef>
              <c:f>Dashboard!$U$210</c:f>
              <c:strCache>
                <c:ptCount val="1"/>
                <c:pt idx="0">
                  <c:v>SY26-27</c:v>
                </c:pt>
              </c:strCache>
            </c:strRef>
          </c:tx>
          <c:spPr>
            <a:solidFill>
              <a:srgbClr val="A6A6A6"/>
            </a:solidFill>
            <a:ln w="3175">
              <a:solidFill>
                <a:srgbClr val="404040"/>
              </a:solidFill>
            </a:ln>
            <a:effectLst/>
          </c:spPr>
          <c:invertIfNegative val="0"/>
          <c:dPt>
            <c:idx val="0"/>
            <c:invertIfNegative val="0"/>
            <c:bubble3D val="0"/>
            <c:spPr>
              <a:solidFill>
                <a:srgbClr val="C0392B"/>
              </a:solidFill>
              <a:ln w="3175">
                <a:solidFill>
                  <a:srgbClr val="404040"/>
                </a:solidFill>
              </a:ln>
              <a:effectLst/>
            </c:spPr>
            <c:extLst>
              <c:ext xmlns:c16="http://schemas.microsoft.com/office/drawing/2014/chart" uri="{C3380CC4-5D6E-409C-BE32-E72D297353CC}">
                <c16:uniqueId val="{00000024-E1B3-4F93-9F95-9315BFF30AA9}"/>
              </c:ext>
            </c:extLst>
          </c:dPt>
          <c:dPt>
            <c:idx val="1"/>
            <c:invertIfNegative val="0"/>
            <c:bubble3D val="0"/>
            <c:spPr>
              <a:solidFill>
                <a:srgbClr val="F3A72D"/>
              </a:solidFill>
              <a:ln w="3175">
                <a:solidFill>
                  <a:srgbClr val="404040"/>
                </a:solidFill>
              </a:ln>
              <a:effectLst/>
            </c:spPr>
            <c:extLst>
              <c:ext xmlns:c16="http://schemas.microsoft.com/office/drawing/2014/chart" uri="{C3380CC4-5D6E-409C-BE32-E72D297353CC}">
                <c16:uniqueId val="{00000026-E1B3-4F93-9F95-9315BFF30AA9}"/>
              </c:ext>
            </c:extLst>
          </c:dPt>
          <c:dPt>
            <c:idx val="4"/>
            <c:invertIfNegative val="0"/>
            <c:bubble3D val="0"/>
            <c:spPr>
              <a:solidFill>
                <a:srgbClr val="885091"/>
              </a:solidFill>
              <a:ln w="3175">
                <a:solidFill>
                  <a:srgbClr val="404040"/>
                </a:solidFill>
              </a:ln>
              <a:effectLst/>
            </c:spPr>
            <c:extLst>
              <c:ext xmlns:c16="http://schemas.microsoft.com/office/drawing/2014/chart" uri="{C3380CC4-5D6E-409C-BE32-E72D297353CC}">
                <c16:uniqueId val="{00000028-E1B3-4F93-9F95-9315BFF30AA9}"/>
              </c:ext>
            </c:extLst>
          </c:dPt>
          <c:dPt>
            <c:idx val="5"/>
            <c:invertIfNegative val="0"/>
            <c:bubble3D val="0"/>
            <c:spPr>
              <a:solidFill>
                <a:srgbClr val="2980B9"/>
              </a:solidFill>
              <a:ln w="3175">
                <a:solidFill>
                  <a:srgbClr val="404040"/>
                </a:solidFill>
              </a:ln>
              <a:effectLst/>
            </c:spPr>
            <c:extLst>
              <c:ext xmlns:c16="http://schemas.microsoft.com/office/drawing/2014/chart" uri="{C3380CC4-5D6E-409C-BE32-E72D297353CC}">
                <c16:uniqueId val="{0000002A-E1B3-4F93-9F95-9315BFF30AA9}"/>
              </c:ext>
            </c:extLst>
          </c:dPt>
          <c:dPt>
            <c:idx val="6"/>
            <c:invertIfNegative val="0"/>
            <c:bubble3D val="0"/>
            <c:spPr>
              <a:solidFill>
                <a:srgbClr val="0F6C59">
                  <a:alpha val="80000"/>
                </a:srgbClr>
              </a:solidFill>
              <a:ln w="3175">
                <a:solidFill>
                  <a:srgbClr val="404040"/>
                </a:solidFill>
              </a:ln>
              <a:effectLst/>
            </c:spPr>
            <c:extLst>
              <c:ext xmlns:c16="http://schemas.microsoft.com/office/drawing/2014/chart" uri="{C3380CC4-5D6E-409C-BE32-E72D297353CC}">
                <c16:uniqueId val="{0000002C-E1B3-4F93-9F95-9315BFF30AA9}"/>
              </c:ext>
            </c:extLst>
          </c:dPt>
          <c:dPt>
            <c:idx val="7"/>
            <c:invertIfNegative val="0"/>
            <c:bubble3D val="0"/>
            <c:spPr>
              <a:solidFill>
                <a:srgbClr val="AFC87B"/>
              </a:solidFill>
              <a:ln w="3175">
                <a:solidFill>
                  <a:srgbClr val="404040"/>
                </a:solidFill>
              </a:ln>
              <a:effectLst/>
            </c:spPr>
            <c:extLst>
              <c:ext xmlns:c16="http://schemas.microsoft.com/office/drawing/2014/chart" uri="{C3380CC4-5D6E-409C-BE32-E72D297353CC}">
                <c16:uniqueId val="{0000002E-E1B3-4F93-9F95-9315BFF30AA9}"/>
              </c:ext>
            </c:extLst>
          </c:dPt>
          <c:dPt>
            <c:idx val="10"/>
            <c:invertIfNegative val="0"/>
            <c:bubble3D val="0"/>
            <c:spPr>
              <a:solidFill>
                <a:srgbClr val="E57361"/>
              </a:solidFill>
              <a:ln w="3175">
                <a:solidFill>
                  <a:srgbClr val="404040"/>
                </a:solidFill>
              </a:ln>
              <a:effectLst/>
            </c:spPr>
            <c:extLst>
              <c:ext xmlns:c16="http://schemas.microsoft.com/office/drawing/2014/chart" uri="{C3380CC4-5D6E-409C-BE32-E72D297353CC}">
                <c16:uniqueId val="{00000030-E1B3-4F93-9F95-9315BFF30AA9}"/>
              </c:ext>
            </c:extLst>
          </c:dPt>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E1B3-4F93-9F95-9315BFF30AA9}"/>
                </c:ext>
              </c:extLst>
            </c:dLbl>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E1B3-4F93-9F95-9315BFF30AA9}"/>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1-E1B3-4F93-9F95-9315BFF30AA9}"/>
                </c:ext>
              </c:extLst>
            </c:dLbl>
            <c:dLbl>
              <c:idx val="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2-E1B3-4F93-9F95-9315BFF30AA9}"/>
                </c:ext>
              </c:extLst>
            </c:dLbl>
            <c:dLbl>
              <c:idx val="4"/>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E1B3-4F93-9F95-9315BFF30AA9}"/>
                </c:ext>
              </c:extLst>
            </c:dLbl>
            <c:dLbl>
              <c:idx val="5"/>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E1B3-4F93-9F95-9315BFF30AA9}"/>
                </c:ext>
              </c:extLst>
            </c:dLbl>
            <c:dLbl>
              <c:idx val="6"/>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C-E1B3-4F93-9F95-9315BFF30AA9}"/>
                </c:ext>
              </c:extLst>
            </c:dLbl>
            <c:dLbl>
              <c:idx val="7"/>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E-E1B3-4F93-9F95-9315BFF30AA9}"/>
                </c:ext>
              </c:extLst>
            </c:dLbl>
            <c:dLbl>
              <c:idx val="8"/>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3-E1B3-4F93-9F95-9315BFF30AA9}"/>
                </c:ext>
              </c:extLst>
            </c:dLbl>
            <c:dLbl>
              <c:idx val="9"/>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4-E1B3-4F93-9F95-9315BFF30AA9}"/>
                </c:ext>
              </c:extLst>
            </c:dLbl>
            <c:dLbl>
              <c:idx val="1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0-E1B3-4F93-9F95-9315BFF30AA9}"/>
                </c:ext>
              </c:extLst>
            </c:dLbl>
            <c:dLbl>
              <c:idx val="1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5-E1B3-4F93-9F95-9315BFF30AA9}"/>
                </c:ext>
              </c:extLst>
            </c:dLbl>
            <c:numFmt formatCode="#,###;\-#,###;&quot; &quot;" sourceLinked="0"/>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rgbClr val="000000"/>
                    </a:solidFill>
                    <a:latin typeface="Segoe UI"/>
                    <a:ea typeface="Segoe UI"/>
                    <a:cs typeface="Segoe UI"/>
                  </a:defRPr>
                </a:pPr>
                <a:endParaRPr lang="en-US"/>
              </a:p>
            </c:txPr>
            <c:dLblPos val="out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Dashboard!$R$211:$R$222</c:f>
              <c:strCache>
                <c:ptCount val="12"/>
                <c:pt idx="0">
                  <c:v>Salaries</c:v>
                </c:pt>
                <c:pt idx="1">
                  <c:v>Benefits and Taxes</c:v>
                </c:pt>
                <c:pt idx="2">
                  <c:v>Contracted Staff</c:v>
                </c:pt>
                <c:pt idx="3">
                  <c:v>Staff-Related Costs</c:v>
                </c:pt>
                <c:pt idx="4">
                  <c:v>Rent</c:v>
                </c:pt>
                <c:pt idx="5">
                  <c:v>Occupancy Service</c:v>
                </c:pt>
                <c:pt idx="6">
                  <c:v>Direct Student Expense</c:v>
                </c:pt>
                <c:pt idx="7">
                  <c:v>Office &amp; Business Expense</c:v>
                </c:pt>
                <c:pt idx="8">
                  <c:v>Donated Expense</c:v>
                </c:pt>
                <c:pt idx="9">
                  <c:v>Contingency</c:v>
                </c:pt>
                <c:pt idx="10">
                  <c:v>Depreciation and Amortization</c:v>
                </c:pt>
                <c:pt idx="11">
                  <c:v>Interest</c:v>
                </c:pt>
              </c:strCache>
            </c:strRef>
          </c:cat>
          <c:val>
            <c:numRef>
              <c:f>Dashboard!$U$211:$U$222</c:f>
              <c:numCache>
                <c:formatCode>#,###</c:formatCode>
                <c:ptCount val="12"/>
                <c:pt idx="0">
                  <c:v>15964.706278608697</c:v>
                </c:pt>
                <c:pt idx="1">
                  <c:v>2744.9794093492355</c:v>
                </c:pt>
                <c:pt idx="2">
                  <c:v>0</c:v>
                </c:pt>
                <c:pt idx="3">
                  <c:v>311.90618430378026</c:v>
                </c:pt>
                <c:pt idx="4">
                  <c:v>2223.8347826086956</c:v>
                </c:pt>
                <c:pt idx="5">
                  <c:v>2403.8045239089201</c:v>
                </c:pt>
                <c:pt idx="6">
                  <c:v>4198.4306410421777</c:v>
                </c:pt>
                <c:pt idx="7">
                  <c:v>2951.9914857038743</c:v>
                </c:pt>
                <c:pt idx="8">
                  <c:v>0</c:v>
                </c:pt>
                <c:pt idx="9">
                  <c:v>336.59298720030472</c:v>
                </c:pt>
                <c:pt idx="10">
                  <c:v>1720.6187773169722</c:v>
                </c:pt>
                <c:pt idx="11">
                  <c:v>942.0626864737917</c:v>
                </c:pt>
              </c:numCache>
            </c:numRef>
          </c:val>
          <c:extLst>
            <c:ext xmlns:c16="http://schemas.microsoft.com/office/drawing/2014/chart" uri="{C3380CC4-5D6E-409C-BE32-E72D297353CC}">
              <c16:uniqueId val="{00000036-E1B3-4F93-9F95-9315BFF30AA9}"/>
            </c:ext>
          </c:extLst>
        </c:ser>
        <c:dLbls>
          <c:dLblPos val="outEnd"/>
          <c:showLegendKey val="0"/>
          <c:showVal val="1"/>
          <c:showCatName val="0"/>
          <c:showSerName val="0"/>
          <c:showPercent val="0"/>
          <c:showBubbleSize val="0"/>
        </c:dLbls>
        <c:gapWidth val="100"/>
        <c:axId val="375672112"/>
        <c:axId val="377008488"/>
      </c:barChart>
      <c:catAx>
        <c:axId val="375672112"/>
        <c:scaling>
          <c:orientation val="maxMin"/>
        </c:scaling>
        <c:delete val="0"/>
        <c:axPos val="l"/>
        <c:numFmt formatCode="General" sourceLinked="1"/>
        <c:majorTickMark val="none"/>
        <c:minorTickMark val="none"/>
        <c:tickLblPos val="nextTo"/>
        <c:spPr>
          <a:noFill/>
          <a:ln w="9525" cap="flat" cmpd="sng" algn="ctr">
            <a:solidFill>
              <a:srgbClr val="000000"/>
            </a:solidFill>
            <a:prstDash val="solid"/>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Segoe UI"/>
                <a:ea typeface="Segoe UI"/>
                <a:cs typeface="Segoe UI"/>
              </a:defRPr>
            </a:pPr>
            <a:endParaRPr lang="en-US"/>
          </a:p>
        </c:txPr>
        <c:crossAx val="377008488"/>
        <c:crosses val="autoZero"/>
        <c:auto val="1"/>
        <c:lblAlgn val="ctr"/>
        <c:lblOffset val="100"/>
        <c:noMultiLvlLbl val="0"/>
      </c:catAx>
      <c:valAx>
        <c:axId val="377008488"/>
        <c:scaling>
          <c:orientation val="minMax"/>
        </c:scaling>
        <c:delete val="1"/>
        <c:axPos val="b"/>
        <c:numFmt formatCode="#,###" sourceLinked="1"/>
        <c:majorTickMark val="none"/>
        <c:minorTickMark val="none"/>
        <c:tickLblPos val="nextTo"/>
        <c:crossAx val="375672112"/>
        <c:crosses val="max"/>
        <c:crossBetween val="between"/>
      </c:valAx>
      <c:spPr>
        <a:noFill/>
        <a:ln>
          <a:noFill/>
        </a:ln>
        <a:effectLst/>
      </c:spPr>
    </c:plotArea>
    <c:legend>
      <c:legendPos val="r"/>
      <c:layout>
        <c:manualLayout>
          <c:xMode val="edge"/>
          <c:yMode val="edge"/>
          <c:x val="0.79328167346096778"/>
          <c:y val="0.86666666666666659"/>
          <c:w val="0.16149870801033592"/>
          <c:h val="0.1111111111111111"/>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600493312577733E-2"/>
          <c:y val="0.20993208676425043"/>
          <c:w val="0.90612225114834899"/>
          <c:h val="0.66972549859899"/>
        </c:manualLayout>
      </c:layout>
      <c:scatterChart>
        <c:scatterStyle val="lineMarker"/>
        <c:varyColors val="0"/>
        <c:ser>
          <c:idx val="0"/>
          <c:order val="0"/>
          <c:tx>
            <c:strRef>
              <c:f>DP!$J$93</c:f>
              <c:strCache>
                <c:ptCount val="1"/>
                <c:pt idx="0">
                  <c:v>Above Median</c:v>
                </c:pt>
              </c:strCache>
            </c:strRef>
          </c:tx>
          <c:spPr>
            <a:ln w="25400" cap="rnd">
              <a:noFill/>
              <a:round/>
            </a:ln>
            <a:effectLst/>
          </c:spPr>
          <c:marker>
            <c:symbol val="circle"/>
            <c:size val="19"/>
            <c:spPr>
              <a:solidFill>
                <a:srgbClr val="AFC87B">
                  <a:alpha val="25000"/>
                </a:srgbClr>
              </a:solidFill>
              <a:ln w="3175">
                <a:solidFill>
                  <a:srgbClr val="75903C">
                    <a:alpha val="25000"/>
                  </a:srgbClr>
                </a:solidFill>
              </a:ln>
              <a:effectLst/>
            </c:spPr>
          </c:marker>
          <c:xVal>
            <c:numRef>
              <c:f>(DP!$L$9:$L$19,DP!$N$9:$N$19,DP!$P$9:$P$19,DP!$R$9:$R$19,DP!$T$9:$T$19,DP!$V$9:$V$19)</c:f>
              <c:numCache>
                <c:formatCode>_(* #,##0_);_(* \(#,##0\);_(* "-"??_);_(@_)</c:formatCode>
                <c:ptCount val="66"/>
                <c:pt idx="1">
                  <c:v>556734.41676041775</c:v>
                </c:pt>
                <c:pt idx="2">
                  <c:v>2634983.993562575</c:v>
                </c:pt>
                <c:pt idx="3">
                  <c:v>2898340.4500408084</c:v>
                </c:pt>
                <c:pt idx="4">
                  <c:v>2908552.8227212792</c:v>
                </c:pt>
                <c:pt idx="5">
                  <c:v>3042979.9656608072</c:v>
                </c:pt>
                <c:pt idx="6">
                  <c:v>3102593.0554915867</c:v>
                </c:pt>
                <c:pt idx="7">
                  <c:v>3125861.118332468</c:v>
                </c:pt>
                <c:pt idx="8">
                  <c:v>3366359.6196024418</c:v>
                </c:pt>
                <c:pt idx="9">
                  <c:v>3455930.3180223117</c:v>
                </c:pt>
                <c:pt idx="10">
                  <c:v>3469915.7578347931</c:v>
                </c:pt>
                <c:pt idx="12">
                  <c:v>236078.04407193602</c:v>
                </c:pt>
                <c:pt idx="13">
                  <c:v>474685.99578450853</c:v>
                </c:pt>
                <c:pt idx="14">
                  <c:v>520204.02762646263</c:v>
                </c:pt>
                <c:pt idx="15">
                  <c:v>587277.48441543232</c:v>
                </c:pt>
                <c:pt idx="16">
                  <c:v>602057.82490798703</c:v>
                </c:pt>
                <c:pt idx="17">
                  <c:v>612318.65421298484</c:v>
                </c:pt>
                <c:pt idx="18">
                  <c:v>639664.67380438244</c:v>
                </c:pt>
                <c:pt idx="19">
                  <c:v>655171.28844285861</c:v>
                </c:pt>
                <c:pt idx="20">
                  <c:v>700349.52936252614</c:v>
                </c:pt>
                <c:pt idx="21">
                  <c:v>718300.95049983659</c:v>
                </c:pt>
                <c:pt idx="23">
                  <c:v>4803.1480753640362</c:v>
                </c:pt>
                <c:pt idx="24">
                  <c:v>9367.9798023318654</c:v>
                </c:pt>
                <c:pt idx="25">
                  <c:v>9926.2276263881286</c:v>
                </c:pt>
                <c:pt idx="26">
                  <c:v>14910.506813812033</c:v>
                </c:pt>
                <c:pt idx="27">
                  <c:v>16214.457453388775</c:v>
                </c:pt>
                <c:pt idx="28">
                  <c:v>19555.953650653009</c:v>
                </c:pt>
                <c:pt idx="29">
                  <c:v>19953.162620325693</c:v>
                </c:pt>
                <c:pt idx="30">
                  <c:v>20924.850631688216</c:v>
                </c:pt>
                <c:pt idx="31">
                  <c:v>25670.171802406967</c:v>
                </c:pt>
                <c:pt idx="34">
                  <c:v>21018.668473381611</c:v>
                </c:pt>
                <c:pt idx="35">
                  <c:v>23000.808636388538</c:v>
                </c:pt>
                <c:pt idx="36">
                  <c:v>26013.949150366832</c:v>
                </c:pt>
                <c:pt idx="37">
                  <c:v>29566.476627061315</c:v>
                </c:pt>
                <c:pt idx="38">
                  <c:v>31205.897415254338</c:v>
                </c:pt>
                <c:pt idx="39">
                  <c:v>31217.014229763518</c:v>
                </c:pt>
                <c:pt idx="40">
                  <c:v>33469.025630814023</c:v>
                </c:pt>
                <c:pt idx="41">
                  <c:v>36358.398348757539</c:v>
                </c:pt>
                <c:pt idx="42">
                  <c:v>36522.872261913588</c:v>
                </c:pt>
                <c:pt idx="43">
                  <c:v>36672.002029361953</c:v>
                </c:pt>
                <c:pt idx="45" formatCode="0.00">
                  <c:v>4685.4620918057944</c:v>
                </c:pt>
                <c:pt idx="46" formatCode="0.00">
                  <c:v>7191.856365284304</c:v>
                </c:pt>
                <c:pt idx="47" formatCode="0.00">
                  <c:v>12577.790603271969</c:v>
                </c:pt>
                <c:pt idx="48" formatCode="0.00">
                  <c:v>15019.65927137166</c:v>
                </c:pt>
                <c:pt idx="49" formatCode="0.00">
                  <c:v>15974.717550508118</c:v>
                </c:pt>
                <c:pt idx="50" formatCode="0.00">
                  <c:v>21700.543216689031</c:v>
                </c:pt>
                <c:pt idx="51" formatCode="0.00">
                  <c:v>32425.472228813058</c:v>
                </c:pt>
                <c:pt idx="52" formatCode="0.00">
                  <c:v>69436.497704705747</c:v>
                </c:pt>
                <c:pt idx="56" formatCode="General">
                  <c:v>48124.393870953747</c:v>
                </c:pt>
                <c:pt idx="57" formatCode="0.00">
                  <c:v>57092.564653259316</c:v>
                </c:pt>
                <c:pt idx="58" formatCode="0.00">
                  <c:v>76855.057581348898</c:v>
                </c:pt>
                <c:pt idx="59" formatCode="0.00">
                  <c:v>110868.83249835436</c:v>
                </c:pt>
                <c:pt idx="60" formatCode="0.00">
                  <c:v>147285.4790401971</c:v>
                </c:pt>
                <c:pt idx="61" formatCode="0.00">
                  <c:v>163423.60365564071</c:v>
                </c:pt>
                <c:pt idx="62" formatCode="0.00">
                  <c:v>171273.35989385631</c:v>
                </c:pt>
                <c:pt idx="63" formatCode="0.00">
                  <c:v>211262.4241629538</c:v>
                </c:pt>
                <c:pt idx="64" formatCode="0.00">
                  <c:v>265578.42750587134</c:v>
                </c:pt>
                <c:pt idx="65" formatCode="0.00">
                  <c:v>278774.90661253169</c:v>
                </c:pt>
              </c:numCache>
            </c:numRef>
          </c:xVal>
          <c:yVal>
            <c:numRef>
              <c:f>(DP!$K$9:$K$19,DP!$M$9:$M$19,DP!$O$9:$O$19,DP!$Q$9:$Q$19,DP!$S$9:$S$19,DP!$U$9:$U$19)</c:f>
              <c:numCache>
                <c:formatCode>0.00</c:formatCode>
                <c:ptCount val="66"/>
                <c:pt idx="1">
                  <c:v>6</c:v>
                </c:pt>
                <c:pt idx="2">
                  <c:v>6</c:v>
                </c:pt>
                <c:pt idx="3">
                  <c:v>6</c:v>
                </c:pt>
                <c:pt idx="4">
                  <c:v>6</c:v>
                </c:pt>
                <c:pt idx="5">
                  <c:v>6</c:v>
                </c:pt>
                <c:pt idx="6">
                  <c:v>6</c:v>
                </c:pt>
                <c:pt idx="7">
                  <c:v>6</c:v>
                </c:pt>
                <c:pt idx="8">
                  <c:v>6</c:v>
                </c:pt>
                <c:pt idx="9">
                  <c:v>6</c:v>
                </c:pt>
                <c:pt idx="10">
                  <c:v>6</c:v>
                </c:pt>
                <c:pt idx="12">
                  <c:v>5</c:v>
                </c:pt>
                <c:pt idx="13">
                  <c:v>5</c:v>
                </c:pt>
                <c:pt idx="14">
                  <c:v>5</c:v>
                </c:pt>
                <c:pt idx="15">
                  <c:v>5</c:v>
                </c:pt>
                <c:pt idx="16">
                  <c:v>5</c:v>
                </c:pt>
                <c:pt idx="17">
                  <c:v>5</c:v>
                </c:pt>
                <c:pt idx="18">
                  <c:v>5</c:v>
                </c:pt>
                <c:pt idx="19">
                  <c:v>5</c:v>
                </c:pt>
                <c:pt idx="20">
                  <c:v>5</c:v>
                </c:pt>
                <c:pt idx="21">
                  <c:v>5</c:v>
                </c:pt>
                <c:pt idx="23">
                  <c:v>4</c:v>
                </c:pt>
                <c:pt idx="24">
                  <c:v>4</c:v>
                </c:pt>
                <c:pt idx="25">
                  <c:v>4</c:v>
                </c:pt>
                <c:pt idx="26">
                  <c:v>4</c:v>
                </c:pt>
                <c:pt idx="27">
                  <c:v>4</c:v>
                </c:pt>
                <c:pt idx="28">
                  <c:v>4</c:v>
                </c:pt>
                <c:pt idx="29">
                  <c:v>4</c:v>
                </c:pt>
                <c:pt idx="30">
                  <c:v>4</c:v>
                </c:pt>
                <c:pt idx="31">
                  <c:v>4</c:v>
                </c:pt>
                <c:pt idx="32">
                  <c:v>4</c:v>
                </c:pt>
                <c:pt idx="34">
                  <c:v>3</c:v>
                </c:pt>
                <c:pt idx="35">
                  <c:v>3</c:v>
                </c:pt>
                <c:pt idx="36">
                  <c:v>3</c:v>
                </c:pt>
                <c:pt idx="37">
                  <c:v>3</c:v>
                </c:pt>
                <c:pt idx="38">
                  <c:v>3</c:v>
                </c:pt>
                <c:pt idx="39">
                  <c:v>3</c:v>
                </c:pt>
                <c:pt idx="40">
                  <c:v>3</c:v>
                </c:pt>
                <c:pt idx="41">
                  <c:v>3</c:v>
                </c:pt>
                <c:pt idx="42">
                  <c:v>3</c:v>
                </c:pt>
                <c:pt idx="43">
                  <c:v>3</c:v>
                </c:pt>
                <c:pt idx="45">
                  <c:v>2</c:v>
                </c:pt>
                <c:pt idx="46">
                  <c:v>2</c:v>
                </c:pt>
                <c:pt idx="47">
                  <c:v>2</c:v>
                </c:pt>
                <c:pt idx="48">
                  <c:v>2</c:v>
                </c:pt>
                <c:pt idx="49">
                  <c:v>2</c:v>
                </c:pt>
                <c:pt idx="50">
                  <c:v>2</c:v>
                </c:pt>
                <c:pt idx="51">
                  <c:v>2</c:v>
                </c:pt>
                <c:pt idx="52">
                  <c:v>2</c:v>
                </c:pt>
                <c:pt idx="53">
                  <c:v>2</c:v>
                </c:pt>
                <c:pt idx="54">
                  <c:v>2</c:v>
                </c:pt>
                <c:pt idx="56" formatCode="General">
                  <c:v>1</c:v>
                </c:pt>
                <c:pt idx="57">
                  <c:v>1</c:v>
                </c:pt>
                <c:pt idx="58">
                  <c:v>1</c:v>
                </c:pt>
                <c:pt idx="59">
                  <c:v>1</c:v>
                </c:pt>
                <c:pt idx="60">
                  <c:v>1</c:v>
                </c:pt>
                <c:pt idx="61">
                  <c:v>1</c:v>
                </c:pt>
                <c:pt idx="62">
                  <c:v>1</c:v>
                </c:pt>
                <c:pt idx="63">
                  <c:v>1</c:v>
                </c:pt>
                <c:pt idx="64">
                  <c:v>1</c:v>
                </c:pt>
                <c:pt idx="65">
                  <c:v>1</c:v>
                </c:pt>
              </c:numCache>
            </c:numRef>
          </c:yVal>
          <c:smooth val="0"/>
          <c:extLst>
            <c:ext xmlns:c16="http://schemas.microsoft.com/office/drawing/2014/chart" uri="{C3380CC4-5D6E-409C-BE32-E72D297353CC}">
              <c16:uniqueId val="{00000000-A1B3-4CCF-9BB6-369E2DAB977A}"/>
            </c:ext>
          </c:extLst>
        </c:ser>
        <c:ser>
          <c:idx val="4"/>
          <c:order val="1"/>
          <c:tx>
            <c:strRef>
              <c:f>DP!$J$73</c:f>
              <c:strCache>
                <c:ptCount val="1"/>
                <c:pt idx="0">
                  <c:v>In Between</c:v>
                </c:pt>
              </c:strCache>
            </c:strRef>
          </c:tx>
          <c:spPr>
            <a:ln w="25400" cap="rnd">
              <a:noFill/>
              <a:round/>
            </a:ln>
            <a:effectLst/>
          </c:spPr>
          <c:marker>
            <c:symbol val="circle"/>
            <c:size val="18"/>
            <c:spPr>
              <a:solidFill>
                <a:srgbClr val="F3A72D">
                  <a:alpha val="25000"/>
                </a:srgbClr>
              </a:solidFill>
              <a:ln w="3175">
                <a:solidFill>
                  <a:srgbClr val="9A6309">
                    <a:alpha val="25000"/>
                  </a:srgbClr>
                </a:solidFill>
              </a:ln>
              <a:effectLst/>
            </c:spPr>
          </c:marker>
          <c:xVal>
            <c:numRef>
              <c:f>(DP!$L$20:$L$39,DP!$N$20:$N$39,DP!$P$20:$P$39,DP!$R$20:$R$39,DP!$T$20:$T$39,DP!$V$20:$V$39)</c:f>
              <c:numCache>
                <c:formatCode>_(* #,##0_);_(* \(#,##0\);_(* "-"??_);_(@_)</c:formatCode>
                <c:ptCount val="120"/>
                <c:pt idx="0">
                  <c:v>3529858.7062367485</c:v>
                </c:pt>
                <c:pt idx="1">
                  <c:v>3541886.1010849699</c:v>
                </c:pt>
                <c:pt idx="2">
                  <c:v>3546031.6939324979</c:v>
                </c:pt>
                <c:pt idx="3">
                  <c:v>3567508.9105189606</c:v>
                </c:pt>
                <c:pt idx="4">
                  <c:v>3594571.2643096712</c:v>
                </c:pt>
                <c:pt idx="5">
                  <c:v>3597736.1291795257</c:v>
                </c:pt>
                <c:pt idx="6">
                  <c:v>3611362.993033113</c:v>
                </c:pt>
                <c:pt idx="7">
                  <c:v>3659722.6293998295</c:v>
                </c:pt>
                <c:pt idx="8">
                  <c:v>3662367.6141301296</c:v>
                </c:pt>
                <c:pt idx="9">
                  <c:v>3711840.2591626914</c:v>
                </c:pt>
                <c:pt idx="10">
                  <c:v>3714784.315056751</c:v>
                </c:pt>
                <c:pt idx="11">
                  <c:v>3734661.407868206</c:v>
                </c:pt>
                <c:pt idx="12">
                  <c:v>3743094.9372026548</c:v>
                </c:pt>
                <c:pt idx="13">
                  <c:v>3822354.0437684343</c:v>
                </c:pt>
                <c:pt idx="14">
                  <c:v>3859822.5589876217</c:v>
                </c:pt>
                <c:pt idx="15">
                  <c:v>3941735.7308917334</c:v>
                </c:pt>
                <c:pt idx="16">
                  <c:v>3981342.0782359303</c:v>
                </c:pt>
                <c:pt idx="17">
                  <c:v>3992593.404523226</c:v>
                </c:pt>
                <c:pt idx="20">
                  <c:v>761815.54228483222</c:v>
                </c:pt>
                <c:pt idx="21">
                  <c:v>773249.15639415011</c:v>
                </c:pt>
                <c:pt idx="22">
                  <c:v>785260.28317871329</c:v>
                </c:pt>
                <c:pt idx="23">
                  <c:v>810623.6676785131</c:v>
                </c:pt>
                <c:pt idx="24">
                  <c:v>824950.49359759176</c:v>
                </c:pt>
                <c:pt idx="25">
                  <c:v>829526.6868920906</c:v>
                </c:pt>
                <c:pt idx="26">
                  <c:v>842127.06043597532</c:v>
                </c:pt>
                <c:pt idx="27">
                  <c:v>853455.68654967088</c:v>
                </c:pt>
                <c:pt idx="28">
                  <c:v>890643.18381946953</c:v>
                </c:pt>
                <c:pt idx="29">
                  <c:v>891303.36923761829</c:v>
                </c:pt>
                <c:pt idx="30">
                  <c:v>904873.75017947436</c:v>
                </c:pt>
                <c:pt idx="31">
                  <c:v>917861.80475222506</c:v>
                </c:pt>
                <c:pt idx="32">
                  <c:v>928248.14367048384</c:v>
                </c:pt>
                <c:pt idx="33">
                  <c:v>934059.39908785699</c:v>
                </c:pt>
                <c:pt idx="34">
                  <c:v>945971.92167140963</c:v>
                </c:pt>
                <c:pt idx="35">
                  <c:v>946747.7646630893</c:v>
                </c:pt>
                <c:pt idx="36">
                  <c:v>951794.01469418767</c:v>
                </c:pt>
                <c:pt idx="37">
                  <c:v>970428.52647100296</c:v>
                </c:pt>
                <c:pt idx="38">
                  <c:v>992566.99207330821</c:v>
                </c:pt>
                <c:pt idx="40">
                  <c:v>31331.712467598893</c:v>
                </c:pt>
                <c:pt idx="41">
                  <c:v>40150.969894951784</c:v>
                </c:pt>
                <c:pt idx="42">
                  <c:v>41868.776753693048</c:v>
                </c:pt>
                <c:pt idx="43">
                  <c:v>51602.248757158311</c:v>
                </c:pt>
                <c:pt idx="44">
                  <c:v>51721.262382777655</c:v>
                </c:pt>
                <c:pt idx="45">
                  <c:v>56362.694730548501</c:v>
                </c:pt>
                <c:pt idx="46">
                  <c:v>63551.519131926369</c:v>
                </c:pt>
                <c:pt idx="47">
                  <c:v>63814.246922478174</c:v>
                </c:pt>
                <c:pt idx="48">
                  <c:v>81736.191516746592</c:v>
                </c:pt>
                <c:pt idx="49">
                  <c:v>85694.162360984308</c:v>
                </c:pt>
                <c:pt idx="50">
                  <c:v>88667.686589892663</c:v>
                </c:pt>
                <c:pt idx="51">
                  <c:v>92955.43382272977</c:v>
                </c:pt>
                <c:pt idx="52">
                  <c:v>101315.80402831562</c:v>
                </c:pt>
                <c:pt idx="53">
                  <c:v>103000.96706251639</c:v>
                </c:pt>
                <c:pt idx="54">
                  <c:v>130063.47809133836</c:v>
                </c:pt>
                <c:pt idx="55">
                  <c:v>141548.85529799375</c:v>
                </c:pt>
                <c:pt idx="56">
                  <c:v>152099.7774494082</c:v>
                </c:pt>
                <c:pt idx="60">
                  <c:v>37023.76398804452</c:v>
                </c:pt>
                <c:pt idx="61">
                  <c:v>38822.157053027302</c:v>
                </c:pt>
                <c:pt idx="62">
                  <c:v>41212.034776342342</c:v>
                </c:pt>
                <c:pt idx="63">
                  <c:v>43797.389728606991</c:v>
                </c:pt>
                <c:pt idx="64">
                  <c:v>45522.023178537522</c:v>
                </c:pt>
                <c:pt idx="65">
                  <c:v>47216.841157495423</c:v>
                </c:pt>
                <c:pt idx="66">
                  <c:v>50138.92743268983</c:v>
                </c:pt>
                <c:pt idx="67">
                  <c:v>50274.016616573157</c:v>
                </c:pt>
                <c:pt idx="68">
                  <c:v>51465.752736221766</c:v>
                </c:pt>
                <c:pt idx="69">
                  <c:v>54842.281982501736</c:v>
                </c:pt>
                <c:pt idx="70">
                  <c:v>56943.911574720209</c:v>
                </c:pt>
                <c:pt idx="71">
                  <c:v>61240.254587731091</c:v>
                </c:pt>
                <c:pt idx="72">
                  <c:v>69849.212592949509</c:v>
                </c:pt>
                <c:pt idx="73">
                  <c:v>74983.204996496104</c:v>
                </c:pt>
                <c:pt idx="74">
                  <c:v>76877.926362174505</c:v>
                </c:pt>
                <c:pt idx="75">
                  <c:v>83662.213119605978</c:v>
                </c:pt>
                <c:pt idx="76">
                  <c:v>83842.226192482383</c:v>
                </c:pt>
                <c:pt idx="77">
                  <c:v>85639.354919218429</c:v>
                </c:pt>
                <c:pt idx="78">
                  <c:v>96401.954008204484</c:v>
                </c:pt>
                <c:pt idx="80" formatCode="0.00">
                  <c:v>112278.45252960824</c:v>
                </c:pt>
                <c:pt idx="81" formatCode="0.00">
                  <c:v>125493.35463137033</c:v>
                </c:pt>
                <c:pt idx="82" formatCode="0.00">
                  <c:v>147002.01365929499</c:v>
                </c:pt>
                <c:pt idx="83" formatCode="0.00">
                  <c:v>184442.03030929691</c:v>
                </c:pt>
                <c:pt idx="84" formatCode="0.00">
                  <c:v>196229.65618039743</c:v>
                </c:pt>
                <c:pt idx="85" formatCode="0.00">
                  <c:v>253493.64854078804</c:v>
                </c:pt>
                <c:pt idx="86" formatCode="0.00">
                  <c:v>366717.10135367233</c:v>
                </c:pt>
                <c:pt idx="87" formatCode="0.00">
                  <c:v>368656.95153135294</c:v>
                </c:pt>
                <c:pt idx="88" formatCode="0.00">
                  <c:v>377046.96550406632</c:v>
                </c:pt>
                <c:pt idx="89" formatCode="0.00">
                  <c:v>462163.08582606883</c:v>
                </c:pt>
                <c:pt idx="90" formatCode="0.00">
                  <c:v>514417.08579381427</c:v>
                </c:pt>
                <c:pt idx="91" formatCode="0.00">
                  <c:v>526958.69309536205</c:v>
                </c:pt>
                <c:pt idx="92" formatCode="0.00">
                  <c:v>531684.98582013999</c:v>
                </c:pt>
                <c:pt idx="93" formatCode="0.00">
                  <c:v>560831.92120973393</c:v>
                </c:pt>
                <c:pt idx="94" formatCode="0.00">
                  <c:v>591445.95815209183</c:v>
                </c:pt>
                <c:pt idx="100" formatCode="0.00">
                  <c:v>292693.47480539058</c:v>
                </c:pt>
                <c:pt idx="101" formatCode="0.00">
                  <c:v>297283.22864271229</c:v>
                </c:pt>
                <c:pt idx="102" formatCode="0.00">
                  <c:v>298967.28105182061</c:v>
                </c:pt>
                <c:pt idx="103" formatCode="0.00">
                  <c:v>326065.85811808554</c:v>
                </c:pt>
                <c:pt idx="104" formatCode="0.00">
                  <c:v>332164.87229308009</c:v>
                </c:pt>
                <c:pt idx="105" formatCode="0.00">
                  <c:v>335115.72740503994</c:v>
                </c:pt>
                <c:pt idx="106" formatCode="0.00">
                  <c:v>337164.55926756054</c:v>
                </c:pt>
                <c:pt idx="107" formatCode="0.00">
                  <c:v>339364.05574469903</c:v>
                </c:pt>
                <c:pt idx="108" formatCode="0.00">
                  <c:v>346966.83475054742</c:v>
                </c:pt>
                <c:pt idx="109" formatCode="0.00">
                  <c:v>349883.66068485903</c:v>
                </c:pt>
                <c:pt idx="110" formatCode="0.00">
                  <c:v>359972.07206339552</c:v>
                </c:pt>
                <c:pt idx="111" formatCode="0.00">
                  <c:v>367670.66310313507</c:v>
                </c:pt>
                <c:pt idx="112" formatCode="0.00">
                  <c:v>397743.06709144555</c:v>
                </c:pt>
                <c:pt idx="113" formatCode="0.00">
                  <c:v>406512.17498908687</c:v>
                </c:pt>
                <c:pt idx="114" formatCode="0.00">
                  <c:v>410024.80708961707</c:v>
                </c:pt>
                <c:pt idx="115" formatCode="0.00">
                  <c:v>426873.37443183281</c:v>
                </c:pt>
                <c:pt idx="116" formatCode="0.00">
                  <c:v>432394.35524858022</c:v>
                </c:pt>
                <c:pt idx="117" formatCode="0.00">
                  <c:v>488558.60636459285</c:v>
                </c:pt>
                <c:pt idx="118" formatCode="0.00">
                  <c:v>511668.90960641421</c:v>
                </c:pt>
              </c:numCache>
            </c:numRef>
          </c:xVal>
          <c:yVal>
            <c:numRef>
              <c:f>(DP!$K$20:$K$39,DP!$M$20:$M$39,DP!$O$20:$O$39,DP!$Q$20:$Q$39,DP!$S$20:$S$39,DP!$U$20:$U$39)</c:f>
              <c:numCache>
                <c:formatCode>0.00</c:formatCode>
                <c:ptCount val="120"/>
                <c:pt idx="0">
                  <c:v>6</c:v>
                </c:pt>
                <c:pt idx="1">
                  <c:v>6</c:v>
                </c:pt>
                <c:pt idx="2">
                  <c:v>6</c:v>
                </c:pt>
                <c:pt idx="3">
                  <c:v>6</c:v>
                </c:pt>
                <c:pt idx="4">
                  <c:v>6</c:v>
                </c:pt>
                <c:pt idx="5">
                  <c:v>6</c:v>
                </c:pt>
                <c:pt idx="6">
                  <c:v>6</c:v>
                </c:pt>
                <c:pt idx="7">
                  <c:v>6</c:v>
                </c:pt>
                <c:pt idx="8">
                  <c:v>6</c:v>
                </c:pt>
                <c:pt idx="9">
                  <c:v>6</c:v>
                </c:pt>
                <c:pt idx="10">
                  <c:v>6</c:v>
                </c:pt>
                <c:pt idx="11">
                  <c:v>6</c:v>
                </c:pt>
                <c:pt idx="12">
                  <c:v>6</c:v>
                </c:pt>
                <c:pt idx="13">
                  <c:v>6</c:v>
                </c:pt>
                <c:pt idx="14">
                  <c:v>6</c:v>
                </c:pt>
                <c:pt idx="15">
                  <c:v>6</c:v>
                </c:pt>
                <c:pt idx="16">
                  <c:v>6</c:v>
                </c:pt>
                <c:pt idx="17">
                  <c:v>6</c:v>
                </c:pt>
                <c:pt idx="18">
                  <c:v>6</c:v>
                </c:pt>
                <c:pt idx="19">
                  <c:v>6</c:v>
                </c:pt>
                <c:pt idx="20">
                  <c:v>5</c:v>
                </c:pt>
                <c:pt idx="21">
                  <c:v>5</c:v>
                </c:pt>
                <c:pt idx="22">
                  <c:v>5</c:v>
                </c:pt>
                <c:pt idx="23">
                  <c:v>5</c:v>
                </c:pt>
                <c:pt idx="24">
                  <c:v>5</c:v>
                </c:pt>
                <c:pt idx="25">
                  <c:v>5</c:v>
                </c:pt>
                <c:pt idx="26">
                  <c:v>5</c:v>
                </c:pt>
                <c:pt idx="27">
                  <c:v>5</c:v>
                </c:pt>
                <c:pt idx="28">
                  <c:v>5</c:v>
                </c:pt>
                <c:pt idx="29">
                  <c:v>5</c:v>
                </c:pt>
                <c:pt idx="30">
                  <c:v>5</c:v>
                </c:pt>
                <c:pt idx="31">
                  <c:v>5</c:v>
                </c:pt>
                <c:pt idx="32">
                  <c:v>5</c:v>
                </c:pt>
                <c:pt idx="33">
                  <c:v>5</c:v>
                </c:pt>
                <c:pt idx="34">
                  <c:v>5</c:v>
                </c:pt>
                <c:pt idx="35">
                  <c:v>5</c:v>
                </c:pt>
                <c:pt idx="36">
                  <c:v>5</c:v>
                </c:pt>
                <c:pt idx="37">
                  <c:v>5</c:v>
                </c:pt>
                <c:pt idx="38">
                  <c:v>5</c:v>
                </c:pt>
                <c:pt idx="39">
                  <c:v>5</c:v>
                </c:pt>
                <c:pt idx="40">
                  <c:v>4</c:v>
                </c:pt>
                <c:pt idx="41">
                  <c:v>4</c:v>
                </c:pt>
                <c:pt idx="42">
                  <c:v>4</c:v>
                </c:pt>
                <c:pt idx="43">
                  <c:v>4</c:v>
                </c:pt>
                <c:pt idx="44">
                  <c:v>4</c:v>
                </c:pt>
                <c:pt idx="45">
                  <c:v>4</c:v>
                </c:pt>
                <c:pt idx="46">
                  <c:v>4</c:v>
                </c:pt>
                <c:pt idx="47">
                  <c:v>4</c:v>
                </c:pt>
                <c:pt idx="48">
                  <c:v>4</c:v>
                </c:pt>
                <c:pt idx="49">
                  <c:v>4</c:v>
                </c:pt>
                <c:pt idx="50">
                  <c:v>4</c:v>
                </c:pt>
                <c:pt idx="51">
                  <c:v>4</c:v>
                </c:pt>
                <c:pt idx="52">
                  <c:v>4</c:v>
                </c:pt>
                <c:pt idx="53">
                  <c:v>4</c:v>
                </c:pt>
                <c:pt idx="54">
                  <c:v>4</c:v>
                </c:pt>
                <c:pt idx="55">
                  <c:v>4</c:v>
                </c:pt>
                <c:pt idx="56">
                  <c:v>4</c:v>
                </c:pt>
                <c:pt idx="57">
                  <c:v>4</c:v>
                </c:pt>
                <c:pt idx="58">
                  <c:v>4</c:v>
                </c:pt>
                <c:pt idx="59">
                  <c:v>4</c:v>
                </c:pt>
                <c:pt idx="60">
                  <c:v>3</c:v>
                </c:pt>
                <c:pt idx="61">
                  <c:v>3</c:v>
                </c:pt>
                <c:pt idx="62">
                  <c:v>3</c:v>
                </c:pt>
                <c:pt idx="63">
                  <c:v>3</c:v>
                </c:pt>
                <c:pt idx="64">
                  <c:v>3</c:v>
                </c:pt>
                <c:pt idx="65">
                  <c:v>3</c:v>
                </c:pt>
                <c:pt idx="66">
                  <c:v>3</c:v>
                </c:pt>
                <c:pt idx="67">
                  <c:v>3</c:v>
                </c:pt>
                <c:pt idx="68">
                  <c:v>3</c:v>
                </c:pt>
                <c:pt idx="69">
                  <c:v>3</c:v>
                </c:pt>
                <c:pt idx="70">
                  <c:v>3</c:v>
                </c:pt>
                <c:pt idx="71">
                  <c:v>3</c:v>
                </c:pt>
                <c:pt idx="72">
                  <c:v>3</c:v>
                </c:pt>
                <c:pt idx="73">
                  <c:v>3</c:v>
                </c:pt>
                <c:pt idx="74">
                  <c:v>3</c:v>
                </c:pt>
                <c:pt idx="75">
                  <c:v>3</c:v>
                </c:pt>
                <c:pt idx="76">
                  <c:v>3</c:v>
                </c:pt>
                <c:pt idx="77">
                  <c:v>3</c:v>
                </c:pt>
                <c:pt idx="78">
                  <c:v>3</c:v>
                </c:pt>
                <c:pt idx="79">
                  <c:v>3</c:v>
                </c:pt>
                <c:pt idx="80">
                  <c:v>2</c:v>
                </c:pt>
                <c:pt idx="81">
                  <c:v>2</c:v>
                </c:pt>
                <c:pt idx="82">
                  <c:v>2</c:v>
                </c:pt>
                <c:pt idx="83">
                  <c:v>2</c:v>
                </c:pt>
                <c:pt idx="84">
                  <c:v>2</c:v>
                </c:pt>
                <c:pt idx="85">
                  <c:v>2</c:v>
                </c:pt>
                <c:pt idx="86">
                  <c:v>2</c:v>
                </c:pt>
                <c:pt idx="87">
                  <c:v>2</c:v>
                </c:pt>
                <c:pt idx="88">
                  <c:v>2</c:v>
                </c:pt>
                <c:pt idx="89">
                  <c:v>2</c:v>
                </c:pt>
                <c:pt idx="90">
                  <c:v>2</c:v>
                </c:pt>
                <c:pt idx="91">
                  <c:v>2</c:v>
                </c:pt>
                <c:pt idx="92">
                  <c:v>2</c:v>
                </c:pt>
                <c:pt idx="93">
                  <c:v>2</c:v>
                </c:pt>
                <c:pt idx="94">
                  <c:v>2</c:v>
                </c:pt>
                <c:pt idx="95">
                  <c:v>2</c:v>
                </c:pt>
                <c:pt idx="96">
                  <c:v>2</c:v>
                </c:pt>
                <c:pt idx="97">
                  <c:v>2</c:v>
                </c:pt>
                <c:pt idx="98">
                  <c:v>2</c:v>
                </c:pt>
                <c:pt idx="99">
                  <c:v>2</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numCache>
            </c:numRef>
          </c:yVal>
          <c:smooth val="0"/>
          <c:extLst>
            <c:ext xmlns:c16="http://schemas.microsoft.com/office/drawing/2014/chart" uri="{C3380CC4-5D6E-409C-BE32-E72D297353CC}">
              <c16:uniqueId val="{00000001-A1B3-4CCF-9BB6-369E2DAB977A}"/>
            </c:ext>
          </c:extLst>
        </c:ser>
        <c:ser>
          <c:idx val="1"/>
          <c:order val="2"/>
          <c:tx>
            <c:strRef>
              <c:f>DP!$J$62</c:f>
              <c:strCache>
                <c:ptCount val="1"/>
              </c:strCache>
            </c:strRef>
          </c:tx>
          <c:spPr>
            <a:ln w="25400" cap="rnd">
              <a:noFill/>
              <a:round/>
            </a:ln>
            <a:effectLst/>
          </c:spPr>
          <c:marker>
            <c:symbol val="circle"/>
            <c:size val="18"/>
            <c:spPr>
              <a:solidFill>
                <a:srgbClr val="C0392B">
                  <a:alpha val="25000"/>
                </a:srgbClr>
              </a:solidFill>
              <a:ln w="3175">
                <a:solidFill>
                  <a:srgbClr val="85281E">
                    <a:alpha val="25000"/>
                  </a:srgbClr>
                </a:solidFill>
              </a:ln>
              <a:effectLst/>
            </c:spPr>
          </c:marker>
          <c:xVal>
            <c:numRef>
              <c:f>(DP!$L$40:$L$50,DP!$N$40:$N$50,DP!$P$40:$P$50,DP!$R$40:$R$50,DP!$T$40:$T$50,DP!$V$40:$V$50)</c:f>
              <c:numCache>
                <c:formatCode>_(* #,##0_);_(* \(#,##0\);_(* "-"??_);_(@_)</c:formatCode>
                <c:ptCount val="66"/>
                <c:pt idx="0">
                  <c:v>4010647.8611632311</c:v>
                </c:pt>
                <c:pt idx="1">
                  <c:v>4041392.610148686</c:v>
                </c:pt>
                <c:pt idx="2">
                  <c:v>4048669.7265093168</c:v>
                </c:pt>
                <c:pt idx="3">
                  <c:v>4095961.1845056186</c:v>
                </c:pt>
                <c:pt idx="4">
                  <c:v>4112379.4221247737</c:v>
                </c:pt>
                <c:pt idx="5">
                  <c:v>4113031.0560081741</c:v>
                </c:pt>
                <c:pt idx="6">
                  <c:v>4242255.4436631482</c:v>
                </c:pt>
                <c:pt idx="7">
                  <c:v>4287901.960311166</c:v>
                </c:pt>
                <c:pt idx="8">
                  <c:v>4383118.4339456931</c:v>
                </c:pt>
                <c:pt idx="9">
                  <c:v>4442640.4919255609</c:v>
                </c:pt>
                <c:pt idx="11">
                  <c:v>1001176.8721998666</c:v>
                </c:pt>
                <c:pt idx="12">
                  <c:v>1013466.3806932147</c:v>
                </c:pt>
                <c:pt idx="13">
                  <c:v>1025245.7566558231</c:v>
                </c:pt>
                <c:pt idx="14">
                  <c:v>1029063.8765023437</c:v>
                </c:pt>
                <c:pt idx="15">
                  <c:v>1044408.884462931</c:v>
                </c:pt>
                <c:pt idx="16">
                  <c:v>1082425.1287324387</c:v>
                </c:pt>
                <c:pt idx="17">
                  <c:v>1121733.5504837586</c:v>
                </c:pt>
                <c:pt idx="18">
                  <c:v>1138985.9577214182</c:v>
                </c:pt>
                <c:pt idx="19">
                  <c:v>1155503.8097679212</c:v>
                </c:pt>
                <c:pt idx="20">
                  <c:v>1282342.397426588</c:v>
                </c:pt>
                <c:pt idx="22">
                  <c:v>176065.02347050956</c:v>
                </c:pt>
                <c:pt idx="23">
                  <c:v>214494.56768675195</c:v>
                </c:pt>
                <c:pt idx="24">
                  <c:v>235092.26383810016</c:v>
                </c:pt>
                <c:pt idx="25">
                  <c:v>247590.96975565425</c:v>
                </c:pt>
                <c:pt idx="26">
                  <c:v>266595.53437542095</c:v>
                </c:pt>
                <c:pt idx="27">
                  <c:v>271170.83762570616</c:v>
                </c:pt>
                <c:pt idx="28">
                  <c:v>606446.7925132832</c:v>
                </c:pt>
                <c:pt idx="29">
                  <c:v>2732812.5171115617</c:v>
                </c:pt>
                <c:pt idx="30">
                  <c:v>4142385.2133482005</c:v>
                </c:pt>
                <c:pt idx="33">
                  <c:v>99813.225639968674</c:v>
                </c:pt>
                <c:pt idx="34">
                  <c:v>100634.95826923878</c:v>
                </c:pt>
                <c:pt idx="35">
                  <c:v>120426.4895722003</c:v>
                </c:pt>
                <c:pt idx="36">
                  <c:v>122356.30936681316</c:v>
                </c:pt>
                <c:pt idx="37">
                  <c:v>124732.6756293147</c:v>
                </c:pt>
                <c:pt idx="38">
                  <c:v>141117.48203241784</c:v>
                </c:pt>
                <c:pt idx="39">
                  <c:v>146152.92611812253</c:v>
                </c:pt>
                <c:pt idx="40">
                  <c:v>162721.0188960227</c:v>
                </c:pt>
                <c:pt idx="41">
                  <c:v>194301.26638152028</c:v>
                </c:pt>
                <c:pt idx="42">
                  <c:v>419354.88620866754</c:v>
                </c:pt>
                <c:pt idx="44" formatCode="0.00">
                  <c:v>752821.07374101283</c:v>
                </c:pt>
                <c:pt idx="45" formatCode="0.00">
                  <c:v>804434.20513256162</c:v>
                </c:pt>
                <c:pt idx="46" formatCode="0.00">
                  <c:v>841525.89159250306</c:v>
                </c:pt>
                <c:pt idx="47" formatCode="0.00">
                  <c:v>847802.48196238384</c:v>
                </c:pt>
                <c:pt idx="48" formatCode="0.00">
                  <c:v>872382.60321565205</c:v>
                </c:pt>
                <c:pt idx="49" formatCode="0.00">
                  <c:v>1154363.4702732502</c:v>
                </c:pt>
                <c:pt idx="50" formatCode="0.00">
                  <c:v>1160657.087239143</c:v>
                </c:pt>
                <c:pt idx="51" formatCode="0.00">
                  <c:v>1501845.9789250549</c:v>
                </c:pt>
                <c:pt idx="55" formatCode="0.00">
                  <c:v>512280.40136758878</c:v>
                </c:pt>
                <c:pt idx="56" formatCode="0.00">
                  <c:v>523115.37321812107</c:v>
                </c:pt>
                <c:pt idx="57" formatCode="0.00">
                  <c:v>540079.00983359513</c:v>
                </c:pt>
                <c:pt idx="58" formatCode="0.00">
                  <c:v>615064.51152162428</c:v>
                </c:pt>
                <c:pt idx="59" formatCode="0.00">
                  <c:v>636666.44598362094</c:v>
                </c:pt>
                <c:pt idx="60" formatCode="0.00">
                  <c:v>644692.0093538689</c:v>
                </c:pt>
                <c:pt idx="61" formatCode="0.00">
                  <c:v>667442.77017725504</c:v>
                </c:pt>
                <c:pt idx="62" formatCode="0.00">
                  <c:v>715018.19086934021</c:v>
                </c:pt>
                <c:pt idx="63" formatCode="0.00">
                  <c:v>832402.78553493635</c:v>
                </c:pt>
                <c:pt idx="64" formatCode="0.00">
                  <c:v>881941.54627210752</c:v>
                </c:pt>
              </c:numCache>
            </c:numRef>
          </c:xVal>
          <c:yVal>
            <c:numRef>
              <c:f>(DP!$K$40:$K$50,DP!$M$40:$M$50,DP!$O$40:$O$50,DP!$Q$40:$Q$50,DP!$S$40:$S$50,DP!$U$40:$U$50)</c:f>
              <c:numCache>
                <c:formatCode>0.00</c:formatCode>
                <c:ptCount val="66"/>
                <c:pt idx="0">
                  <c:v>6</c:v>
                </c:pt>
                <c:pt idx="1">
                  <c:v>6</c:v>
                </c:pt>
                <c:pt idx="2">
                  <c:v>6</c:v>
                </c:pt>
                <c:pt idx="3">
                  <c:v>6</c:v>
                </c:pt>
                <c:pt idx="4">
                  <c:v>6</c:v>
                </c:pt>
                <c:pt idx="5">
                  <c:v>6</c:v>
                </c:pt>
                <c:pt idx="6">
                  <c:v>6</c:v>
                </c:pt>
                <c:pt idx="7">
                  <c:v>6</c:v>
                </c:pt>
                <c:pt idx="8">
                  <c:v>6</c:v>
                </c:pt>
                <c:pt idx="9">
                  <c:v>6</c:v>
                </c:pt>
                <c:pt idx="10">
                  <c:v>6</c:v>
                </c:pt>
                <c:pt idx="11">
                  <c:v>5</c:v>
                </c:pt>
                <c:pt idx="12">
                  <c:v>5</c:v>
                </c:pt>
                <c:pt idx="13">
                  <c:v>5</c:v>
                </c:pt>
                <c:pt idx="14">
                  <c:v>5</c:v>
                </c:pt>
                <c:pt idx="15">
                  <c:v>5</c:v>
                </c:pt>
                <c:pt idx="16">
                  <c:v>5</c:v>
                </c:pt>
                <c:pt idx="17">
                  <c:v>5</c:v>
                </c:pt>
                <c:pt idx="18">
                  <c:v>5</c:v>
                </c:pt>
                <c:pt idx="19">
                  <c:v>5</c:v>
                </c:pt>
                <c:pt idx="20">
                  <c:v>5</c:v>
                </c:pt>
                <c:pt idx="21">
                  <c:v>5</c:v>
                </c:pt>
                <c:pt idx="22">
                  <c:v>4</c:v>
                </c:pt>
                <c:pt idx="23">
                  <c:v>4</c:v>
                </c:pt>
                <c:pt idx="24">
                  <c:v>4</c:v>
                </c:pt>
                <c:pt idx="25">
                  <c:v>4</c:v>
                </c:pt>
                <c:pt idx="26">
                  <c:v>4</c:v>
                </c:pt>
                <c:pt idx="27">
                  <c:v>4</c:v>
                </c:pt>
                <c:pt idx="28">
                  <c:v>4</c:v>
                </c:pt>
                <c:pt idx="29">
                  <c:v>4</c:v>
                </c:pt>
                <c:pt idx="30">
                  <c:v>4</c:v>
                </c:pt>
                <c:pt idx="31">
                  <c:v>4</c:v>
                </c:pt>
                <c:pt idx="32">
                  <c:v>4</c:v>
                </c:pt>
                <c:pt idx="33">
                  <c:v>3</c:v>
                </c:pt>
                <c:pt idx="34">
                  <c:v>3</c:v>
                </c:pt>
                <c:pt idx="35">
                  <c:v>3</c:v>
                </c:pt>
                <c:pt idx="36">
                  <c:v>3</c:v>
                </c:pt>
                <c:pt idx="37">
                  <c:v>3</c:v>
                </c:pt>
                <c:pt idx="38">
                  <c:v>3</c:v>
                </c:pt>
                <c:pt idx="39">
                  <c:v>3</c:v>
                </c:pt>
                <c:pt idx="40">
                  <c:v>3</c:v>
                </c:pt>
                <c:pt idx="41">
                  <c:v>3</c:v>
                </c:pt>
                <c:pt idx="42">
                  <c:v>3</c:v>
                </c:pt>
                <c:pt idx="43">
                  <c:v>3</c:v>
                </c:pt>
                <c:pt idx="44">
                  <c:v>2</c:v>
                </c:pt>
                <c:pt idx="45">
                  <c:v>2</c:v>
                </c:pt>
                <c:pt idx="46">
                  <c:v>2</c:v>
                </c:pt>
                <c:pt idx="47">
                  <c:v>2</c:v>
                </c:pt>
                <c:pt idx="48">
                  <c:v>2</c:v>
                </c:pt>
                <c:pt idx="49">
                  <c:v>2</c:v>
                </c:pt>
                <c:pt idx="50">
                  <c:v>2</c:v>
                </c:pt>
                <c:pt idx="51">
                  <c:v>2</c:v>
                </c:pt>
                <c:pt idx="52">
                  <c:v>2</c:v>
                </c:pt>
                <c:pt idx="53">
                  <c:v>2</c:v>
                </c:pt>
                <c:pt idx="54">
                  <c:v>2</c:v>
                </c:pt>
                <c:pt idx="55">
                  <c:v>1</c:v>
                </c:pt>
                <c:pt idx="56">
                  <c:v>1</c:v>
                </c:pt>
                <c:pt idx="57">
                  <c:v>1</c:v>
                </c:pt>
                <c:pt idx="58">
                  <c:v>1</c:v>
                </c:pt>
                <c:pt idx="59">
                  <c:v>1</c:v>
                </c:pt>
                <c:pt idx="60">
                  <c:v>1</c:v>
                </c:pt>
                <c:pt idx="61">
                  <c:v>1</c:v>
                </c:pt>
                <c:pt idx="62">
                  <c:v>1</c:v>
                </c:pt>
                <c:pt idx="63">
                  <c:v>1</c:v>
                </c:pt>
                <c:pt idx="64">
                  <c:v>1</c:v>
                </c:pt>
                <c:pt idx="65">
                  <c:v>1</c:v>
                </c:pt>
              </c:numCache>
            </c:numRef>
          </c:yVal>
          <c:smooth val="0"/>
          <c:extLst>
            <c:ext xmlns:c16="http://schemas.microsoft.com/office/drawing/2014/chart" uri="{C3380CC4-5D6E-409C-BE32-E72D297353CC}">
              <c16:uniqueId val="{00000002-A1B3-4CCF-9BB6-369E2DAB977A}"/>
            </c:ext>
          </c:extLst>
        </c:ser>
        <c:ser>
          <c:idx val="2"/>
          <c:order val="3"/>
          <c:tx>
            <c:strRef>
              <c:f>DP!$J$61</c:f>
              <c:strCache>
                <c:ptCount val="1"/>
                <c:pt idx="0">
                  <c:v> Median </c:v>
                </c:pt>
              </c:strCache>
            </c:strRef>
          </c:tx>
          <c:spPr>
            <a:ln w="25400" cap="rnd">
              <a:noFill/>
              <a:round/>
            </a:ln>
            <a:effectLst/>
          </c:spPr>
          <c:marker>
            <c:symbol val="plus"/>
            <c:size val="20"/>
            <c:spPr>
              <a:noFill/>
              <a:ln w="9525">
                <a:solidFill>
                  <a:schemeClr val="tx1">
                    <a:alpha val="50000"/>
                  </a:schemeClr>
                </a:solidFill>
              </a:ln>
              <a:effectLst/>
            </c:spPr>
          </c:marker>
          <c:xVal>
            <c:numRef>
              <c:f>(DP!$L$8,DP!$N$8,DP!$P$8,DP!$R$8,DP!$T$8,DP!$V$8)</c:f>
              <c:numCache>
                <c:formatCode>_(* #,##0_);_(* \(#,##0\);_(* "-"??_);_(@_)</c:formatCode>
                <c:ptCount val="6"/>
                <c:pt idx="0">
                  <c:v>3687103.9366464103</c:v>
                </c:pt>
                <c:pt idx="1">
                  <c:v>891303.36923761829</c:v>
                </c:pt>
                <c:pt idx="2">
                  <c:v>81736.191516746592</c:v>
                </c:pt>
                <c:pt idx="3">
                  <c:v>54842.281982501736</c:v>
                </c:pt>
                <c:pt idx="4">
                  <c:v>368656.95153135294</c:v>
                </c:pt>
                <c:pt idx="5">
                  <c:v>349883.66068485903</c:v>
                </c:pt>
              </c:numCache>
            </c:numRef>
          </c:xVal>
          <c:yVal>
            <c:numRef>
              <c:f>(DP!$K$8,DP!$M$8,DP!$O$8,DP!$Q$8,DP!$S$8,DP!$U$8)</c:f>
              <c:numCache>
                <c:formatCode>_(* #,##0_);_(* \(#,##0\);_(* "-"??_);_(@_)</c:formatCode>
                <c:ptCount val="6"/>
                <c:pt idx="0">
                  <c:v>6</c:v>
                </c:pt>
                <c:pt idx="1">
                  <c:v>5</c:v>
                </c:pt>
                <c:pt idx="2">
                  <c:v>4</c:v>
                </c:pt>
                <c:pt idx="3">
                  <c:v>3</c:v>
                </c:pt>
                <c:pt idx="4">
                  <c:v>2</c:v>
                </c:pt>
                <c:pt idx="5">
                  <c:v>1</c:v>
                </c:pt>
              </c:numCache>
            </c:numRef>
          </c:yVal>
          <c:smooth val="0"/>
          <c:extLst>
            <c:ext xmlns:c16="http://schemas.microsoft.com/office/drawing/2014/chart" uri="{C3380CC4-5D6E-409C-BE32-E72D297353CC}">
              <c16:uniqueId val="{00000003-A1B3-4CCF-9BB6-369E2DAB977A}"/>
            </c:ext>
          </c:extLst>
        </c:ser>
        <c:ser>
          <c:idx val="3"/>
          <c:order val="4"/>
          <c:tx>
            <c:strRef>
              <c:f>DP!$J$60</c:f>
              <c:strCache>
                <c:ptCount val="1"/>
                <c:pt idx="0">
                  <c:v> This School </c:v>
                </c:pt>
              </c:strCache>
            </c:strRef>
          </c:tx>
          <c:spPr>
            <a:ln w="25400" cap="rnd">
              <a:noFill/>
              <a:round/>
            </a:ln>
            <a:effectLst/>
          </c:spPr>
          <c:marker>
            <c:symbol val="circle"/>
            <c:size val="18"/>
            <c:spPr>
              <a:gradFill>
                <a:gsLst>
                  <a:gs pos="45000">
                    <a:schemeClr val="bg1">
                      <a:alpha val="0"/>
                    </a:schemeClr>
                  </a:gs>
                  <a:gs pos="57000">
                    <a:schemeClr val="bg1"/>
                  </a:gs>
                </a:gsLst>
                <a:path path="circle">
                  <a:fillToRect l="50000" t="50000" r="50000" b="50000"/>
                </a:path>
              </a:gradFill>
              <a:ln w="28575">
                <a:solidFill>
                  <a:schemeClr val="tx1"/>
                </a:solidFill>
              </a:ln>
              <a:effectLst/>
            </c:spPr>
          </c:marker>
          <c:xVal>
            <c:numRef>
              <c:f>(DP!$L$7,DP!$N$7,DP!$P$7,DP!$R$7,DP!$T$7,DP!$V$7)</c:f>
              <c:numCache>
                <c:formatCode>_(* #,##0_);_(* \(#,##0\);_(* "-"??_);_(@_)</c:formatCode>
                <c:ptCount val="6"/>
                <c:pt idx="0">
                  <c:v>3671882.4440800003</c:v>
                </c:pt>
                <c:pt idx="1">
                  <c:v>631345.26415032416</c:v>
                </c:pt>
                <c:pt idx="2">
                  <c:v>0</c:v>
                </c:pt>
                <c:pt idx="3">
                  <c:v>71738.422389869462</c:v>
                </c:pt>
                <c:pt idx="4">
                  <c:v>511482</c:v>
                </c:pt>
                <c:pt idx="5">
                  <c:v>552875.04049905168</c:v>
                </c:pt>
              </c:numCache>
            </c:numRef>
          </c:xVal>
          <c:yVal>
            <c:numRef>
              <c:f>(DP!$K$7,DP!$M$7,DP!$O$7,DP!$Q$7,DP!$S$7,DP!$U$7)</c:f>
              <c:numCache>
                <c:formatCode>_(* #,##0_);_(* \(#,##0\);_(* "-"??_);_(@_)</c:formatCode>
                <c:ptCount val="6"/>
                <c:pt idx="0">
                  <c:v>6</c:v>
                </c:pt>
                <c:pt idx="1">
                  <c:v>5</c:v>
                </c:pt>
                <c:pt idx="2">
                  <c:v>4</c:v>
                </c:pt>
                <c:pt idx="3">
                  <c:v>3</c:v>
                </c:pt>
                <c:pt idx="4">
                  <c:v>2</c:v>
                </c:pt>
                <c:pt idx="5">
                  <c:v>1</c:v>
                </c:pt>
              </c:numCache>
            </c:numRef>
          </c:yVal>
          <c:smooth val="0"/>
          <c:extLst>
            <c:ext xmlns:c16="http://schemas.microsoft.com/office/drawing/2014/chart" uri="{C3380CC4-5D6E-409C-BE32-E72D297353CC}">
              <c16:uniqueId val="{00000004-A1B3-4CCF-9BB6-369E2DAB977A}"/>
            </c:ext>
          </c:extLst>
        </c:ser>
        <c:dLbls>
          <c:showLegendKey val="0"/>
          <c:showVal val="0"/>
          <c:showCatName val="0"/>
          <c:showSerName val="0"/>
          <c:showPercent val="0"/>
          <c:showBubbleSize val="0"/>
        </c:dLbls>
        <c:axId val="376502968"/>
        <c:axId val="376503360"/>
      </c:scatterChart>
      <c:valAx>
        <c:axId val="376502968"/>
        <c:scaling>
          <c:orientation val="minMax"/>
        </c:scaling>
        <c:delete val="0"/>
        <c:axPos val="b"/>
        <c:majorGridlines>
          <c:spPr>
            <a:ln w="9525" cap="flat" cmpd="sng" algn="ctr">
              <a:solidFill>
                <a:schemeClr val="tx1">
                  <a:lumMod val="15000"/>
                  <a:lumOff val="85000"/>
                </a:schemeClr>
              </a:solidFill>
              <a:round/>
            </a:ln>
            <a:effectLst/>
          </c:spPr>
        </c:majorGridlines>
        <c:numFmt formatCode="0,,\ &quot;M&quot;;\-0,,\ &quot;M&quot;;&quot;&quot;" sourceLinked="0"/>
        <c:majorTickMark val="none"/>
        <c:minorTickMark val="none"/>
        <c:tickLblPos val="high"/>
        <c:spPr>
          <a:noFill/>
          <a:ln w="9525" cap="flat" cmpd="sng" algn="ctr">
            <a:solidFill>
              <a:schemeClr val="bg1"/>
            </a:solidFill>
            <a:round/>
          </a:ln>
          <a:effectLst/>
        </c:spPr>
        <c:txPr>
          <a:bodyPr rot="-60000000" spcFirstLastPara="1" vertOverflow="ellipsis" vert="horz" wrap="square" anchor="ctr" anchorCtr="1"/>
          <a:lstStyle/>
          <a:p>
            <a:pPr>
              <a:defRPr sz="1197" b="0" i="0" u="none" strike="noStrike" kern="1200" baseline="0">
                <a:solidFill>
                  <a:sysClr val="windowText" lastClr="000000"/>
                </a:solidFill>
                <a:latin typeface="+mn-lt"/>
                <a:ea typeface="+mn-ea"/>
                <a:cs typeface="+mn-cs"/>
              </a:defRPr>
            </a:pPr>
            <a:endParaRPr lang="en-US"/>
          </a:p>
        </c:txPr>
        <c:crossAx val="376503360"/>
        <c:crosses val="autoZero"/>
        <c:crossBetween val="midCat"/>
        <c:majorUnit val="2000000"/>
      </c:valAx>
      <c:valAx>
        <c:axId val="376503360"/>
        <c:scaling>
          <c:orientation val="minMax"/>
          <c:max val="6.5"/>
          <c:min val="0.5"/>
        </c:scaling>
        <c:delete val="0"/>
        <c:axPos val="l"/>
        <c:numFmt formatCode="0.00" sourceLinked="1"/>
        <c:majorTickMark val="out"/>
        <c:minorTickMark val="none"/>
        <c:tickLblPos val="none"/>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6502968"/>
        <c:crosses val="autoZero"/>
        <c:crossBetween val="midCat"/>
        <c:majorUnit val="2"/>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600493312577733E-2"/>
          <c:y val="0.20993208676425043"/>
          <c:w val="0.90612225114834899"/>
          <c:h val="0.66972549859899"/>
        </c:manualLayout>
      </c:layout>
      <c:scatterChart>
        <c:scatterStyle val="lineMarker"/>
        <c:varyColors val="0"/>
        <c:ser>
          <c:idx val="0"/>
          <c:order val="0"/>
          <c:tx>
            <c:strRef>
              <c:f>DP!$J$93</c:f>
              <c:strCache>
                <c:ptCount val="1"/>
                <c:pt idx="0">
                  <c:v>Above Median</c:v>
                </c:pt>
              </c:strCache>
            </c:strRef>
          </c:tx>
          <c:spPr>
            <a:ln w="25400" cap="rnd">
              <a:noFill/>
              <a:round/>
            </a:ln>
            <a:effectLst/>
          </c:spPr>
          <c:marker>
            <c:symbol val="circle"/>
            <c:size val="19"/>
            <c:spPr>
              <a:solidFill>
                <a:srgbClr val="AFC87B">
                  <a:alpha val="25000"/>
                </a:srgbClr>
              </a:solidFill>
              <a:ln w="3175">
                <a:solidFill>
                  <a:srgbClr val="75903C">
                    <a:alpha val="25000"/>
                  </a:srgbClr>
                </a:solidFill>
              </a:ln>
              <a:effectLst/>
            </c:spPr>
          </c:marker>
          <c:xVal>
            <c:numRef>
              <c:f>(DP!$X$9:$X$19,DP!$Z$9:$Z$19,DP!$AB$9:$AB$19,DP!$AD$9:$AD$19,DP!$AF$9:$AF$19,DP!$AH$9:$AH$19)</c:f>
              <c:numCache>
                <c:formatCode>0.00</c:formatCode>
                <c:ptCount val="66"/>
                <c:pt idx="1">
                  <c:v>381025.78803136945</c:v>
                </c:pt>
                <c:pt idx="2">
                  <c:v>404983.05837710202</c:v>
                </c:pt>
                <c:pt idx="3">
                  <c:v>452694.96590707859</c:v>
                </c:pt>
                <c:pt idx="4">
                  <c:v>454251.61387939373</c:v>
                </c:pt>
                <c:pt idx="5">
                  <c:v>457503.04785736796</c:v>
                </c:pt>
                <c:pt idx="6">
                  <c:v>473198.35518386395</c:v>
                </c:pt>
                <c:pt idx="7">
                  <c:v>537997.48915620917</c:v>
                </c:pt>
                <c:pt idx="8">
                  <c:v>539617.56568146031</c:v>
                </c:pt>
                <c:pt idx="9">
                  <c:v>544878.63555478118</c:v>
                </c:pt>
                <c:pt idx="10">
                  <c:v>555673.34232949023</c:v>
                </c:pt>
                <c:pt idx="12">
                  <c:v>365465.06129764707</c:v>
                </c:pt>
                <c:pt idx="13">
                  <c:v>375420.59824518231</c:v>
                </c:pt>
                <c:pt idx="14">
                  <c:v>397862.31300971971</c:v>
                </c:pt>
                <c:pt idx="15">
                  <c:v>415530.83428629325</c:v>
                </c:pt>
                <c:pt idx="16">
                  <c:v>427401.50335847551</c:v>
                </c:pt>
                <c:pt idx="17">
                  <c:v>450899.41071182175</c:v>
                </c:pt>
                <c:pt idx="18">
                  <c:v>471033.6751401269</c:v>
                </c:pt>
                <c:pt idx="19">
                  <c:v>478733.76135767129</c:v>
                </c:pt>
                <c:pt idx="20">
                  <c:v>486624.79350164946</c:v>
                </c:pt>
                <c:pt idx="21">
                  <c:v>488022.12575341057</c:v>
                </c:pt>
                <c:pt idx="23">
                  <c:v>606.37400209294253</c:v>
                </c:pt>
                <c:pt idx="34">
                  <c:v>10270.164320175587</c:v>
                </c:pt>
                <c:pt idx="35">
                  <c:v>11550.034419554084</c:v>
                </c:pt>
                <c:pt idx="36">
                  <c:v>11561.698501820225</c:v>
                </c:pt>
                <c:pt idx="37">
                  <c:v>18219.832839363473</c:v>
                </c:pt>
                <c:pt idx="38">
                  <c:v>21152.510458721797</c:v>
                </c:pt>
                <c:pt idx="39">
                  <c:v>22187.900668517166</c:v>
                </c:pt>
                <c:pt idx="40">
                  <c:v>23430.008916212053</c:v>
                </c:pt>
                <c:pt idx="45">
                  <c:v>47227.411352050527</c:v>
                </c:pt>
                <c:pt idx="46">
                  <c:v>60262.448237909397</c:v>
                </c:pt>
                <c:pt idx="47">
                  <c:v>89374.038774719709</c:v>
                </c:pt>
                <c:pt idx="48">
                  <c:v>99303.432271809084</c:v>
                </c:pt>
                <c:pt idx="49">
                  <c:v>116088.37908049626</c:v>
                </c:pt>
                <c:pt idx="50">
                  <c:v>135935.40439226749</c:v>
                </c:pt>
                <c:pt idx="51">
                  <c:v>138659.72202318997</c:v>
                </c:pt>
                <c:pt idx="52">
                  <c:v>157008.45748346765</c:v>
                </c:pt>
                <c:pt idx="53">
                  <c:v>177062.64696679846</c:v>
                </c:pt>
                <c:pt idx="54">
                  <c:v>207555.00109548835</c:v>
                </c:pt>
                <c:pt idx="56">
                  <c:v>1970.1874599558407</c:v>
                </c:pt>
                <c:pt idx="57">
                  <c:v>4661.7434145888665</c:v>
                </c:pt>
                <c:pt idx="58">
                  <c:v>15191.697727750445</c:v>
                </c:pt>
                <c:pt idx="59">
                  <c:v>22909.995464081054</c:v>
                </c:pt>
                <c:pt idx="60">
                  <c:v>27713.060887228301</c:v>
                </c:pt>
                <c:pt idx="61">
                  <c:v>32344.006047743325</c:v>
                </c:pt>
                <c:pt idx="62">
                  <c:v>47089.92649068265</c:v>
                </c:pt>
                <c:pt idx="63">
                  <c:v>48625.792565081538</c:v>
                </c:pt>
              </c:numCache>
            </c:numRef>
          </c:xVal>
          <c:yVal>
            <c:numRef>
              <c:f>(DP!$W$9:$W$19,DP!$Y$9:$Y$19,DP!$AA$9:$AA$19,DP!$AC$9:$AC$19,DP!$AE$9:$AE$19,DP!$AG$9:$AG$19)</c:f>
              <c:numCache>
                <c:formatCode>0.00</c:formatCode>
                <c:ptCount val="66"/>
                <c:pt idx="1">
                  <c:v>6</c:v>
                </c:pt>
                <c:pt idx="2">
                  <c:v>6</c:v>
                </c:pt>
                <c:pt idx="3">
                  <c:v>6</c:v>
                </c:pt>
                <c:pt idx="4">
                  <c:v>6</c:v>
                </c:pt>
                <c:pt idx="5">
                  <c:v>6</c:v>
                </c:pt>
                <c:pt idx="6">
                  <c:v>6</c:v>
                </c:pt>
                <c:pt idx="7">
                  <c:v>6</c:v>
                </c:pt>
                <c:pt idx="8">
                  <c:v>6</c:v>
                </c:pt>
                <c:pt idx="9">
                  <c:v>6</c:v>
                </c:pt>
                <c:pt idx="10">
                  <c:v>6</c:v>
                </c:pt>
                <c:pt idx="12">
                  <c:v>5</c:v>
                </c:pt>
                <c:pt idx="13">
                  <c:v>5</c:v>
                </c:pt>
                <c:pt idx="14">
                  <c:v>5</c:v>
                </c:pt>
                <c:pt idx="15">
                  <c:v>5</c:v>
                </c:pt>
                <c:pt idx="16">
                  <c:v>5</c:v>
                </c:pt>
                <c:pt idx="17">
                  <c:v>5</c:v>
                </c:pt>
                <c:pt idx="18">
                  <c:v>5</c:v>
                </c:pt>
                <c:pt idx="19">
                  <c:v>5</c:v>
                </c:pt>
                <c:pt idx="20">
                  <c:v>5</c:v>
                </c:pt>
                <c:pt idx="21">
                  <c:v>5</c:v>
                </c:pt>
                <c:pt idx="23">
                  <c:v>4</c:v>
                </c:pt>
                <c:pt idx="24">
                  <c:v>4</c:v>
                </c:pt>
                <c:pt idx="25">
                  <c:v>4</c:v>
                </c:pt>
                <c:pt idx="26">
                  <c:v>4</c:v>
                </c:pt>
                <c:pt idx="27">
                  <c:v>4</c:v>
                </c:pt>
                <c:pt idx="28">
                  <c:v>4</c:v>
                </c:pt>
                <c:pt idx="29">
                  <c:v>4</c:v>
                </c:pt>
                <c:pt idx="30">
                  <c:v>4</c:v>
                </c:pt>
                <c:pt idx="31">
                  <c:v>4</c:v>
                </c:pt>
                <c:pt idx="32">
                  <c:v>4</c:v>
                </c:pt>
                <c:pt idx="34">
                  <c:v>3</c:v>
                </c:pt>
                <c:pt idx="35">
                  <c:v>3</c:v>
                </c:pt>
                <c:pt idx="36">
                  <c:v>3</c:v>
                </c:pt>
                <c:pt idx="37">
                  <c:v>3</c:v>
                </c:pt>
                <c:pt idx="38">
                  <c:v>3</c:v>
                </c:pt>
                <c:pt idx="39">
                  <c:v>3</c:v>
                </c:pt>
                <c:pt idx="40">
                  <c:v>3</c:v>
                </c:pt>
                <c:pt idx="41">
                  <c:v>3</c:v>
                </c:pt>
                <c:pt idx="42">
                  <c:v>3</c:v>
                </c:pt>
                <c:pt idx="43">
                  <c:v>3</c:v>
                </c:pt>
                <c:pt idx="45">
                  <c:v>2</c:v>
                </c:pt>
                <c:pt idx="46">
                  <c:v>2</c:v>
                </c:pt>
                <c:pt idx="47">
                  <c:v>2</c:v>
                </c:pt>
                <c:pt idx="48">
                  <c:v>2</c:v>
                </c:pt>
                <c:pt idx="49">
                  <c:v>2</c:v>
                </c:pt>
                <c:pt idx="50">
                  <c:v>2</c:v>
                </c:pt>
                <c:pt idx="51">
                  <c:v>2</c:v>
                </c:pt>
                <c:pt idx="52">
                  <c:v>2</c:v>
                </c:pt>
                <c:pt idx="53">
                  <c:v>2</c:v>
                </c:pt>
                <c:pt idx="54">
                  <c:v>2</c:v>
                </c:pt>
                <c:pt idx="56">
                  <c:v>1</c:v>
                </c:pt>
                <c:pt idx="57">
                  <c:v>1</c:v>
                </c:pt>
                <c:pt idx="58">
                  <c:v>1</c:v>
                </c:pt>
                <c:pt idx="59">
                  <c:v>1</c:v>
                </c:pt>
                <c:pt idx="60">
                  <c:v>1</c:v>
                </c:pt>
                <c:pt idx="61">
                  <c:v>1</c:v>
                </c:pt>
                <c:pt idx="62">
                  <c:v>1</c:v>
                </c:pt>
                <c:pt idx="63">
                  <c:v>1</c:v>
                </c:pt>
                <c:pt idx="64">
                  <c:v>1</c:v>
                </c:pt>
                <c:pt idx="65">
                  <c:v>1</c:v>
                </c:pt>
              </c:numCache>
            </c:numRef>
          </c:yVal>
          <c:smooth val="0"/>
          <c:extLst>
            <c:ext xmlns:c16="http://schemas.microsoft.com/office/drawing/2014/chart" uri="{C3380CC4-5D6E-409C-BE32-E72D297353CC}">
              <c16:uniqueId val="{00000000-D30F-4B9C-AFE7-B3F48D0D5905}"/>
            </c:ext>
          </c:extLst>
        </c:ser>
        <c:ser>
          <c:idx val="4"/>
          <c:order val="1"/>
          <c:tx>
            <c:strRef>
              <c:f>DP!$J$73</c:f>
              <c:strCache>
                <c:ptCount val="1"/>
                <c:pt idx="0">
                  <c:v>In Between</c:v>
                </c:pt>
              </c:strCache>
            </c:strRef>
          </c:tx>
          <c:spPr>
            <a:ln w="25400" cap="rnd">
              <a:noFill/>
              <a:round/>
            </a:ln>
            <a:effectLst/>
          </c:spPr>
          <c:marker>
            <c:symbol val="circle"/>
            <c:size val="18"/>
            <c:spPr>
              <a:solidFill>
                <a:srgbClr val="F3A72D">
                  <a:alpha val="25000"/>
                </a:srgbClr>
              </a:solidFill>
              <a:ln w="3175">
                <a:solidFill>
                  <a:srgbClr val="9A6309">
                    <a:alpha val="25000"/>
                  </a:srgbClr>
                </a:solidFill>
              </a:ln>
              <a:effectLst/>
            </c:spPr>
          </c:marker>
          <c:xVal>
            <c:numRef>
              <c:f>(DP!$X$20:$X$39,DP!$Z$20:$Z$39,DP!$AB$20:$AB$39,DP!$AD$20:$AD$39,DP!$AF$20:$AF$39,DP!$AH$20:$AH$39)</c:f>
              <c:numCache>
                <c:formatCode>0.00</c:formatCode>
                <c:ptCount val="120"/>
                <c:pt idx="0">
                  <c:v>558195.64663770713</c:v>
                </c:pt>
                <c:pt idx="1">
                  <c:v>572692.54091717629</c:v>
                </c:pt>
                <c:pt idx="2">
                  <c:v>582519.61035566963</c:v>
                </c:pt>
                <c:pt idx="3">
                  <c:v>598302.2254074876</c:v>
                </c:pt>
                <c:pt idx="4">
                  <c:v>604452.80445745273</c:v>
                </c:pt>
                <c:pt idx="5">
                  <c:v>630377.70401868538</c:v>
                </c:pt>
                <c:pt idx="6">
                  <c:v>637457.55522506451</c:v>
                </c:pt>
                <c:pt idx="7">
                  <c:v>667448.16085626767</c:v>
                </c:pt>
                <c:pt idx="8">
                  <c:v>704473.24930309947</c:v>
                </c:pt>
                <c:pt idx="9">
                  <c:v>746131.04505482502</c:v>
                </c:pt>
                <c:pt idx="10">
                  <c:v>767271.4238300185</c:v>
                </c:pt>
                <c:pt idx="11">
                  <c:v>772319.15844708856</c:v>
                </c:pt>
                <c:pt idx="12">
                  <c:v>773377.83625143231</c:v>
                </c:pt>
                <c:pt idx="13">
                  <c:v>782908.06541332882</c:v>
                </c:pt>
                <c:pt idx="14">
                  <c:v>799804.62730807485</c:v>
                </c:pt>
                <c:pt idx="15">
                  <c:v>801374.98936314881</c:v>
                </c:pt>
                <c:pt idx="16">
                  <c:v>829927.74035780516</c:v>
                </c:pt>
                <c:pt idx="17">
                  <c:v>846467.01619897201</c:v>
                </c:pt>
                <c:pt idx="18">
                  <c:v>860376.17013818235</c:v>
                </c:pt>
                <c:pt idx="20">
                  <c:v>502158.88264922547</c:v>
                </c:pt>
                <c:pt idx="21">
                  <c:v>521647.94060178299</c:v>
                </c:pt>
                <c:pt idx="22">
                  <c:v>522767.38480051345</c:v>
                </c:pt>
                <c:pt idx="23">
                  <c:v>531465.59488986095</c:v>
                </c:pt>
                <c:pt idx="24">
                  <c:v>541508.49638015963</c:v>
                </c:pt>
                <c:pt idx="25">
                  <c:v>561189.81327262626</c:v>
                </c:pt>
                <c:pt idx="26">
                  <c:v>566559.5950548806</c:v>
                </c:pt>
                <c:pt idx="27">
                  <c:v>579252.26324481401</c:v>
                </c:pt>
                <c:pt idx="28">
                  <c:v>623082.81096278527</c:v>
                </c:pt>
                <c:pt idx="29">
                  <c:v>644090.39289036545</c:v>
                </c:pt>
                <c:pt idx="30">
                  <c:v>660811.4767114534</c:v>
                </c:pt>
                <c:pt idx="31">
                  <c:v>693647.35939937294</c:v>
                </c:pt>
                <c:pt idx="32">
                  <c:v>706924.11993234081</c:v>
                </c:pt>
                <c:pt idx="33">
                  <c:v>713377.73644508247</c:v>
                </c:pt>
                <c:pt idx="34">
                  <c:v>737902.28265831259</c:v>
                </c:pt>
                <c:pt idx="35">
                  <c:v>752119.73163832386</c:v>
                </c:pt>
                <c:pt idx="36">
                  <c:v>766613.09022559621</c:v>
                </c:pt>
                <c:pt idx="37">
                  <c:v>785721.64847310598</c:v>
                </c:pt>
                <c:pt idx="38">
                  <c:v>793010.07128448063</c:v>
                </c:pt>
                <c:pt idx="40">
                  <c:v>0</c:v>
                </c:pt>
                <c:pt idx="60">
                  <c:v>29084.791386903991</c:v>
                </c:pt>
                <c:pt idx="61">
                  <c:v>29392.175134504338</c:v>
                </c:pt>
                <c:pt idx="62">
                  <c:v>31957.875255387753</c:v>
                </c:pt>
                <c:pt idx="63">
                  <c:v>38949.580071442011</c:v>
                </c:pt>
                <c:pt idx="64">
                  <c:v>47451.144813672778</c:v>
                </c:pt>
                <c:pt idx="65">
                  <c:v>49631.187569256384</c:v>
                </c:pt>
                <c:pt idx="66">
                  <c:v>50024.414192057804</c:v>
                </c:pt>
                <c:pt idx="67">
                  <c:v>58463.925975577877</c:v>
                </c:pt>
                <c:pt idx="68">
                  <c:v>76461.232935564505</c:v>
                </c:pt>
                <c:pt idx="69">
                  <c:v>77010.457062775022</c:v>
                </c:pt>
                <c:pt idx="70">
                  <c:v>79929.22104341205</c:v>
                </c:pt>
                <c:pt idx="71">
                  <c:v>82111.847606208525</c:v>
                </c:pt>
                <c:pt idx="80">
                  <c:v>222815.23281859586</c:v>
                </c:pt>
                <c:pt idx="81">
                  <c:v>231695.46413598058</c:v>
                </c:pt>
                <c:pt idx="82">
                  <c:v>272351.9528085193</c:v>
                </c:pt>
                <c:pt idx="83">
                  <c:v>274679.79050518124</c:v>
                </c:pt>
                <c:pt idx="84">
                  <c:v>293922.00277118437</c:v>
                </c:pt>
                <c:pt idx="85">
                  <c:v>300759.45318026142</c:v>
                </c:pt>
                <c:pt idx="86">
                  <c:v>304683.54714024073</c:v>
                </c:pt>
                <c:pt idx="87">
                  <c:v>307144.80808746035</c:v>
                </c:pt>
                <c:pt idx="88">
                  <c:v>326494.50226015633</c:v>
                </c:pt>
                <c:pt idx="89">
                  <c:v>352833.04767943162</c:v>
                </c:pt>
                <c:pt idx="90">
                  <c:v>368766.9100644053</c:v>
                </c:pt>
                <c:pt idx="91">
                  <c:v>389555.37204412872</c:v>
                </c:pt>
                <c:pt idx="92">
                  <c:v>419213.14946176647</c:v>
                </c:pt>
                <c:pt idx="93">
                  <c:v>421877.88777291321</c:v>
                </c:pt>
                <c:pt idx="94">
                  <c:v>425352.97834046441</c:v>
                </c:pt>
                <c:pt idx="95">
                  <c:v>436910.18334981101</c:v>
                </c:pt>
                <c:pt idx="96">
                  <c:v>440208.07210313098</c:v>
                </c:pt>
                <c:pt idx="97">
                  <c:v>460943.80741527467</c:v>
                </c:pt>
                <c:pt idx="98">
                  <c:v>489022.58596427704</c:v>
                </c:pt>
                <c:pt idx="100">
                  <c:v>64540.134268044618</c:v>
                </c:pt>
                <c:pt idx="101">
                  <c:v>89264.408626105986</c:v>
                </c:pt>
                <c:pt idx="102">
                  <c:v>117214.63841259507</c:v>
                </c:pt>
                <c:pt idx="103">
                  <c:v>121536.45827528053</c:v>
                </c:pt>
                <c:pt idx="104">
                  <c:v>174207.29907055202</c:v>
                </c:pt>
                <c:pt idx="105">
                  <c:v>206667.88094800053</c:v>
                </c:pt>
                <c:pt idx="106">
                  <c:v>212012.4997648187</c:v>
                </c:pt>
                <c:pt idx="107">
                  <c:v>228528.05149123207</c:v>
                </c:pt>
                <c:pt idx="108">
                  <c:v>253349.69053504063</c:v>
                </c:pt>
                <c:pt idx="109">
                  <c:v>253865.23497105416</c:v>
                </c:pt>
                <c:pt idx="110">
                  <c:v>256059.68018305223</c:v>
                </c:pt>
                <c:pt idx="111">
                  <c:v>270350.3529943857</c:v>
                </c:pt>
                <c:pt idx="112">
                  <c:v>325664.72313136916</c:v>
                </c:pt>
                <c:pt idx="113">
                  <c:v>346242.45045243797</c:v>
                </c:pt>
                <c:pt idx="114">
                  <c:v>379955.28793845553</c:v>
                </c:pt>
                <c:pt idx="115">
                  <c:v>394332.6756438</c:v>
                </c:pt>
              </c:numCache>
            </c:numRef>
          </c:xVal>
          <c:yVal>
            <c:numRef>
              <c:f>(DP!$W$20:$W$39,DP!$Y$20:$Y$39,DP!$AA$20:$AA$39,DP!$AC$20:$AC$39,DP!$AE$20:$AE$39,DP!$AG$20:$AG$39)</c:f>
              <c:numCache>
                <c:formatCode>0.00</c:formatCode>
                <c:ptCount val="120"/>
                <c:pt idx="0">
                  <c:v>6</c:v>
                </c:pt>
                <c:pt idx="1">
                  <c:v>6</c:v>
                </c:pt>
                <c:pt idx="2">
                  <c:v>6</c:v>
                </c:pt>
                <c:pt idx="3">
                  <c:v>6</c:v>
                </c:pt>
                <c:pt idx="4">
                  <c:v>6</c:v>
                </c:pt>
                <c:pt idx="5">
                  <c:v>6</c:v>
                </c:pt>
                <c:pt idx="6">
                  <c:v>6</c:v>
                </c:pt>
                <c:pt idx="7">
                  <c:v>6</c:v>
                </c:pt>
                <c:pt idx="8">
                  <c:v>6</c:v>
                </c:pt>
                <c:pt idx="9">
                  <c:v>6</c:v>
                </c:pt>
                <c:pt idx="10">
                  <c:v>6</c:v>
                </c:pt>
                <c:pt idx="11">
                  <c:v>6</c:v>
                </c:pt>
                <c:pt idx="12">
                  <c:v>6</c:v>
                </c:pt>
                <c:pt idx="13">
                  <c:v>6</c:v>
                </c:pt>
                <c:pt idx="14">
                  <c:v>6</c:v>
                </c:pt>
                <c:pt idx="15">
                  <c:v>6</c:v>
                </c:pt>
                <c:pt idx="16">
                  <c:v>6</c:v>
                </c:pt>
                <c:pt idx="17">
                  <c:v>6</c:v>
                </c:pt>
                <c:pt idx="18">
                  <c:v>6</c:v>
                </c:pt>
                <c:pt idx="19">
                  <c:v>6</c:v>
                </c:pt>
                <c:pt idx="20">
                  <c:v>5</c:v>
                </c:pt>
                <c:pt idx="21">
                  <c:v>5</c:v>
                </c:pt>
                <c:pt idx="22">
                  <c:v>5</c:v>
                </c:pt>
                <c:pt idx="23">
                  <c:v>5</c:v>
                </c:pt>
                <c:pt idx="24">
                  <c:v>5</c:v>
                </c:pt>
                <c:pt idx="25">
                  <c:v>5</c:v>
                </c:pt>
                <c:pt idx="26">
                  <c:v>5</c:v>
                </c:pt>
                <c:pt idx="27">
                  <c:v>5</c:v>
                </c:pt>
                <c:pt idx="28">
                  <c:v>5</c:v>
                </c:pt>
                <c:pt idx="29">
                  <c:v>5</c:v>
                </c:pt>
                <c:pt idx="30">
                  <c:v>5</c:v>
                </c:pt>
                <c:pt idx="31">
                  <c:v>5</c:v>
                </c:pt>
                <c:pt idx="32">
                  <c:v>5</c:v>
                </c:pt>
                <c:pt idx="33">
                  <c:v>5</c:v>
                </c:pt>
                <c:pt idx="34">
                  <c:v>5</c:v>
                </c:pt>
                <c:pt idx="35">
                  <c:v>5</c:v>
                </c:pt>
                <c:pt idx="36">
                  <c:v>5</c:v>
                </c:pt>
                <c:pt idx="37">
                  <c:v>5</c:v>
                </c:pt>
                <c:pt idx="38">
                  <c:v>5</c:v>
                </c:pt>
                <c:pt idx="39">
                  <c:v>5</c:v>
                </c:pt>
                <c:pt idx="40">
                  <c:v>4</c:v>
                </c:pt>
                <c:pt idx="41">
                  <c:v>4</c:v>
                </c:pt>
                <c:pt idx="42">
                  <c:v>4</c:v>
                </c:pt>
                <c:pt idx="43">
                  <c:v>4</c:v>
                </c:pt>
                <c:pt idx="44">
                  <c:v>4</c:v>
                </c:pt>
                <c:pt idx="45">
                  <c:v>4</c:v>
                </c:pt>
                <c:pt idx="46">
                  <c:v>4</c:v>
                </c:pt>
                <c:pt idx="47">
                  <c:v>4</c:v>
                </c:pt>
                <c:pt idx="48">
                  <c:v>4</c:v>
                </c:pt>
                <c:pt idx="49">
                  <c:v>4</c:v>
                </c:pt>
                <c:pt idx="50">
                  <c:v>4</c:v>
                </c:pt>
                <c:pt idx="51">
                  <c:v>4</c:v>
                </c:pt>
                <c:pt idx="52">
                  <c:v>4</c:v>
                </c:pt>
                <c:pt idx="53">
                  <c:v>4</c:v>
                </c:pt>
                <c:pt idx="54">
                  <c:v>4</c:v>
                </c:pt>
                <c:pt idx="55">
                  <c:v>4</c:v>
                </c:pt>
                <c:pt idx="56">
                  <c:v>4</c:v>
                </c:pt>
                <c:pt idx="57">
                  <c:v>4</c:v>
                </c:pt>
                <c:pt idx="58">
                  <c:v>4</c:v>
                </c:pt>
                <c:pt idx="59">
                  <c:v>4</c:v>
                </c:pt>
                <c:pt idx="60">
                  <c:v>3</c:v>
                </c:pt>
                <c:pt idx="61">
                  <c:v>3</c:v>
                </c:pt>
                <c:pt idx="62">
                  <c:v>3</c:v>
                </c:pt>
                <c:pt idx="63">
                  <c:v>3</c:v>
                </c:pt>
                <c:pt idx="64">
                  <c:v>3</c:v>
                </c:pt>
                <c:pt idx="65">
                  <c:v>3</c:v>
                </c:pt>
                <c:pt idx="66">
                  <c:v>3</c:v>
                </c:pt>
                <c:pt idx="67">
                  <c:v>3</c:v>
                </c:pt>
                <c:pt idx="68">
                  <c:v>3</c:v>
                </c:pt>
                <c:pt idx="69">
                  <c:v>3</c:v>
                </c:pt>
                <c:pt idx="70">
                  <c:v>3</c:v>
                </c:pt>
                <c:pt idx="71">
                  <c:v>3</c:v>
                </c:pt>
                <c:pt idx="72">
                  <c:v>3</c:v>
                </c:pt>
                <c:pt idx="73">
                  <c:v>3</c:v>
                </c:pt>
                <c:pt idx="74">
                  <c:v>3</c:v>
                </c:pt>
                <c:pt idx="75">
                  <c:v>3</c:v>
                </c:pt>
                <c:pt idx="76">
                  <c:v>3</c:v>
                </c:pt>
                <c:pt idx="77">
                  <c:v>3</c:v>
                </c:pt>
                <c:pt idx="78">
                  <c:v>3</c:v>
                </c:pt>
                <c:pt idx="79">
                  <c:v>3</c:v>
                </c:pt>
                <c:pt idx="80">
                  <c:v>2</c:v>
                </c:pt>
                <c:pt idx="81">
                  <c:v>2</c:v>
                </c:pt>
                <c:pt idx="82">
                  <c:v>2</c:v>
                </c:pt>
                <c:pt idx="83">
                  <c:v>2</c:v>
                </c:pt>
                <c:pt idx="84">
                  <c:v>2</c:v>
                </c:pt>
                <c:pt idx="85">
                  <c:v>2</c:v>
                </c:pt>
                <c:pt idx="86">
                  <c:v>2</c:v>
                </c:pt>
                <c:pt idx="87">
                  <c:v>2</c:v>
                </c:pt>
                <c:pt idx="88">
                  <c:v>2</c:v>
                </c:pt>
                <c:pt idx="89">
                  <c:v>2</c:v>
                </c:pt>
                <c:pt idx="90">
                  <c:v>2</c:v>
                </c:pt>
                <c:pt idx="91">
                  <c:v>2</c:v>
                </c:pt>
                <c:pt idx="92">
                  <c:v>2</c:v>
                </c:pt>
                <c:pt idx="93">
                  <c:v>2</c:v>
                </c:pt>
                <c:pt idx="94">
                  <c:v>2</c:v>
                </c:pt>
                <c:pt idx="95">
                  <c:v>2</c:v>
                </c:pt>
                <c:pt idx="96">
                  <c:v>2</c:v>
                </c:pt>
                <c:pt idx="97">
                  <c:v>2</c:v>
                </c:pt>
                <c:pt idx="98">
                  <c:v>2</c:v>
                </c:pt>
                <c:pt idx="99">
                  <c:v>2</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numCache>
            </c:numRef>
          </c:yVal>
          <c:smooth val="0"/>
          <c:extLst>
            <c:ext xmlns:c16="http://schemas.microsoft.com/office/drawing/2014/chart" uri="{C3380CC4-5D6E-409C-BE32-E72D297353CC}">
              <c16:uniqueId val="{00000001-D30F-4B9C-AFE7-B3F48D0D5905}"/>
            </c:ext>
          </c:extLst>
        </c:ser>
        <c:ser>
          <c:idx val="1"/>
          <c:order val="2"/>
          <c:tx>
            <c:strRef>
              <c:f>DP!$J$62</c:f>
              <c:strCache>
                <c:ptCount val="1"/>
              </c:strCache>
            </c:strRef>
          </c:tx>
          <c:spPr>
            <a:ln w="25400" cap="rnd">
              <a:noFill/>
              <a:round/>
            </a:ln>
            <a:effectLst/>
          </c:spPr>
          <c:marker>
            <c:symbol val="circle"/>
            <c:size val="18"/>
            <c:spPr>
              <a:solidFill>
                <a:srgbClr val="C0392B">
                  <a:alpha val="25000"/>
                </a:srgbClr>
              </a:solidFill>
              <a:ln w="3175">
                <a:solidFill>
                  <a:srgbClr val="85281E">
                    <a:alpha val="25000"/>
                  </a:srgbClr>
                </a:solidFill>
              </a:ln>
              <a:effectLst/>
            </c:spPr>
          </c:marker>
          <c:xVal>
            <c:numRef>
              <c:f>(DP!$X$40:$X$50,DP!$Z$40:$Z$50,DP!$AB$40:$AB$50,DP!$AD$40:$AD$50,DP!$AF$40:$AF$50,DP!$AH$40:$AH$50)</c:f>
              <c:numCache>
                <c:formatCode>0.00</c:formatCode>
                <c:ptCount val="66"/>
                <c:pt idx="0">
                  <c:v>912228.60933090933</c:v>
                </c:pt>
                <c:pt idx="1">
                  <c:v>950460.32696592086</c:v>
                </c:pt>
                <c:pt idx="2">
                  <c:v>970959.82618915814</c:v>
                </c:pt>
                <c:pt idx="3">
                  <c:v>1002555.0551942699</c:v>
                </c:pt>
                <c:pt idx="4">
                  <c:v>1118252.939914867</c:v>
                </c:pt>
                <c:pt idx="5">
                  <c:v>1123257.6032581581</c:v>
                </c:pt>
                <c:pt idx="6">
                  <c:v>1181515.8036889269</c:v>
                </c:pt>
                <c:pt idx="7">
                  <c:v>1420565.8053999795</c:v>
                </c:pt>
                <c:pt idx="8">
                  <c:v>2144617.9296856346</c:v>
                </c:pt>
                <c:pt idx="9">
                  <c:v>2358094.8828750281</c:v>
                </c:pt>
                <c:pt idx="11">
                  <c:v>795163.30284343695</c:v>
                </c:pt>
                <c:pt idx="12">
                  <c:v>818472.98291449912</c:v>
                </c:pt>
                <c:pt idx="13">
                  <c:v>877993.6073774976</c:v>
                </c:pt>
                <c:pt idx="14">
                  <c:v>900722.52423519443</c:v>
                </c:pt>
                <c:pt idx="15">
                  <c:v>904815.87252974242</c:v>
                </c:pt>
                <c:pt idx="16">
                  <c:v>939015.63745234313</c:v>
                </c:pt>
                <c:pt idx="17">
                  <c:v>1263481.4716709109</c:v>
                </c:pt>
                <c:pt idx="18">
                  <c:v>1341481.7366298782</c:v>
                </c:pt>
                <c:pt idx="19">
                  <c:v>1407580.6196418675</c:v>
                </c:pt>
                <c:pt idx="20">
                  <c:v>1782785.7610432799</c:v>
                </c:pt>
                <c:pt idx="22">
                  <c:v>8501.5779781639485</c:v>
                </c:pt>
                <c:pt idx="33">
                  <c:v>83407.968220011579</c:v>
                </c:pt>
                <c:pt idx="34">
                  <c:v>87719.064155264277</c:v>
                </c:pt>
                <c:pt idx="35">
                  <c:v>117220.57635734665</c:v>
                </c:pt>
                <c:pt idx="36">
                  <c:v>121369.53621829802</c:v>
                </c:pt>
                <c:pt idx="37">
                  <c:v>131710.53870669025</c:v>
                </c:pt>
                <c:pt idx="38">
                  <c:v>150407.18737037384</c:v>
                </c:pt>
                <c:pt idx="39">
                  <c:v>164187.03485180973</c:v>
                </c:pt>
                <c:pt idx="44">
                  <c:v>513389.74306223146</c:v>
                </c:pt>
                <c:pt idx="45">
                  <c:v>526531.52944803028</c:v>
                </c:pt>
                <c:pt idx="46">
                  <c:v>535941.24061644974</c:v>
                </c:pt>
                <c:pt idx="47">
                  <c:v>553912.45822140353</c:v>
                </c:pt>
                <c:pt idx="48">
                  <c:v>566476.99165360956</c:v>
                </c:pt>
                <c:pt idx="49">
                  <c:v>568408.7932200738</c:v>
                </c:pt>
                <c:pt idx="50">
                  <c:v>570191.7014076676</c:v>
                </c:pt>
                <c:pt idx="51">
                  <c:v>647448.51762416447</c:v>
                </c:pt>
                <c:pt idx="52">
                  <c:v>654264.3789821883</c:v>
                </c:pt>
                <c:pt idx="53">
                  <c:v>718012.75667460449</c:v>
                </c:pt>
                <c:pt idx="55">
                  <c:v>410374.18893295026</c:v>
                </c:pt>
                <c:pt idx="56">
                  <c:v>449671.91642958811</c:v>
                </c:pt>
                <c:pt idx="57">
                  <c:v>453536.76549891348</c:v>
                </c:pt>
                <c:pt idx="58">
                  <c:v>466871.88406479673</c:v>
                </c:pt>
                <c:pt idx="59">
                  <c:v>587359.8533084431</c:v>
                </c:pt>
                <c:pt idx="60">
                  <c:v>597454.7765280758</c:v>
                </c:pt>
                <c:pt idx="61">
                  <c:v>606202.46893443365</c:v>
                </c:pt>
                <c:pt idx="62">
                  <c:v>651663.83056656539</c:v>
                </c:pt>
              </c:numCache>
            </c:numRef>
          </c:xVal>
          <c:yVal>
            <c:numRef>
              <c:f>(DP!$W$40:$W$50,DP!$Y$40:$Y$50,DP!$AA$40:$AA$50,DP!$AC$40:$AC$50,DP!$AE$40:$AE$50,DP!$AG$40:$AG$50)</c:f>
              <c:numCache>
                <c:formatCode>0.00</c:formatCode>
                <c:ptCount val="66"/>
                <c:pt idx="0">
                  <c:v>6</c:v>
                </c:pt>
                <c:pt idx="1">
                  <c:v>6</c:v>
                </c:pt>
                <c:pt idx="2">
                  <c:v>6</c:v>
                </c:pt>
                <c:pt idx="3">
                  <c:v>6</c:v>
                </c:pt>
                <c:pt idx="4">
                  <c:v>6</c:v>
                </c:pt>
                <c:pt idx="5">
                  <c:v>6</c:v>
                </c:pt>
                <c:pt idx="6">
                  <c:v>6</c:v>
                </c:pt>
                <c:pt idx="7">
                  <c:v>6</c:v>
                </c:pt>
                <c:pt idx="8">
                  <c:v>6</c:v>
                </c:pt>
                <c:pt idx="9">
                  <c:v>6</c:v>
                </c:pt>
                <c:pt idx="10">
                  <c:v>6</c:v>
                </c:pt>
                <c:pt idx="11">
                  <c:v>5</c:v>
                </c:pt>
                <c:pt idx="12">
                  <c:v>5</c:v>
                </c:pt>
                <c:pt idx="13">
                  <c:v>5</c:v>
                </c:pt>
                <c:pt idx="14">
                  <c:v>5</c:v>
                </c:pt>
                <c:pt idx="15">
                  <c:v>5</c:v>
                </c:pt>
                <c:pt idx="16">
                  <c:v>5</c:v>
                </c:pt>
                <c:pt idx="17">
                  <c:v>5</c:v>
                </c:pt>
                <c:pt idx="18">
                  <c:v>5</c:v>
                </c:pt>
                <c:pt idx="19">
                  <c:v>5</c:v>
                </c:pt>
                <c:pt idx="20">
                  <c:v>5</c:v>
                </c:pt>
                <c:pt idx="21">
                  <c:v>5</c:v>
                </c:pt>
                <c:pt idx="22">
                  <c:v>4</c:v>
                </c:pt>
                <c:pt idx="23">
                  <c:v>4</c:v>
                </c:pt>
                <c:pt idx="24">
                  <c:v>4</c:v>
                </c:pt>
                <c:pt idx="25">
                  <c:v>4</c:v>
                </c:pt>
                <c:pt idx="26">
                  <c:v>4</c:v>
                </c:pt>
                <c:pt idx="27">
                  <c:v>4</c:v>
                </c:pt>
                <c:pt idx="28">
                  <c:v>4</c:v>
                </c:pt>
                <c:pt idx="29">
                  <c:v>4</c:v>
                </c:pt>
                <c:pt idx="30">
                  <c:v>4</c:v>
                </c:pt>
                <c:pt idx="31">
                  <c:v>4</c:v>
                </c:pt>
                <c:pt idx="32">
                  <c:v>4</c:v>
                </c:pt>
                <c:pt idx="33">
                  <c:v>3</c:v>
                </c:pt>
                <c:pt idx="34">
                  <c:v>3</c:v>
                </c:pt>
                <c:pt idx="35">
                  <c:v>3</c:v>
                </c:pt>
                <c:pt idx="36">
                  <c:v>3</c:v>
                </c:pt>
                <c:pt idx="37">
                  <c:v>3</c:v>
                </c:pt>
                <c:pt idx="38">
                  <c:v>3</c:v>
                </c:pt>
                <c:pt idx="39">
                  <c:v>3</c:v>
                </c:pt>
                <c:pt idx="40">
                  <c:v>3</c:v>
                </c:pt>
                <c:pt idx="41">
                  <c:v>3</c:v>
                </c:pt>
                <c:pt idx="42">
                  <c:v>3</c:v>
                </c:pt>
                <c:pt idx="43">
                  <c:v>3</c:v>
                </c:pt>
                <c:pt idx="44">
                  <c:v>2</c:v>
                </c:pt>
                <c:pt idx="45">
                  <c:v>2</c:v>
                </c:pt>
                <c:pt idx="46">
                  <c:v>2</c:v>
                </c:pt>
                <c:pt idx="47">
                  <c:v>2</c:v>
                </c:pt>
                <c:pt idx="48">
                  <c:v>2</c:v>
                </c:pt>
                <c:pt idx="49">
                  <c:v>2</c:v>
                </c:pt>
                <c:pt idx="50">
                  <c:v>2</c:v>
                </c:pt>
                <c:pt idx="51">
                  <c:v>2</c:v>
                </c:pt>
                <c:pt idx="52">
                  <c:v>2</c:v>
                </c:pt>
                <c:pt idx="53">
                  <c:v>2</c:v>
                </c:pt>
                <c:pt idx="54">
                  <c:v>2</c:v>
                </c:pt>
                <c:pt idx="55">
                  <c:v>1</c:v>
                </c:pt>
                <c:pt idx="56">
                  <c:v>1</c:v>
                </c:pt>
                <c:pt idx="57">
                  <c:v>1</c:v>
                </c:pt>
                <c:pt idx="58">
                  <c:v>1</c:v>
                </c:pt>
                <c:pt idx="59">
                  <c:v>1</c:v>
                </c:pt>
                <c:pt idx="60">
                  <c:v>1</c:v>
                </c:pt>
                <c:pt idx="61">
                  <c:v>1</c:v>
                </c:pt>
                <c:pt idx="62">
                  <c:v>1</c:v>
                </c:pt>
                <c:pt idx="63">
                  <c:v>1</c:v>
                </c:pt>
                <c:pt idx="64">
                  <c:v>1</c:v>
                </c:pt>
                <c:pt idx="65">
                  <c:v>1</c:v>
                </c:pt>
              </c:numCache>
            </c:numRef>
          </c:yVal>
          <c:smooth val="0"/>
          <c:extLst>
            <c:ext xmlns:c16="http://schemas.microsoft.com/office/drawing/2014/chart" uri="{C3380CC4-5D6E-409C-BE32-E72D297353CC}">
              <c16:uniqueId val="{00000002-D30F-4B9C-AFE7-B3F48D0D5905}"/>
            </c:ext>
          </c:extLst>
        </c:ser>
        <c:ser>
          <c:idx val="2"/>
          <c:order val="3"/>
          <c:tx>
            <c:strRef>
              <c:f>DP!$J$61</c:f>
              <c:strCache>
                <c:ptCount val="1"/>
                <c:pt idx="0">
                  <c:v> Median </c:v>
                </c:pt>
              </c:strCache>
            </c:strRef>
          </c:tx>
          <c:spPr>
            <a:ln w="25400" cap="rnd">
              <a:noFill/>
              <a:round/>
            </a:ln>
            <a:effectLst/>
          </c:spPr>
          <c:marker>
            <c:symbol val="plus"/>
            <c:size val="20"/>
            <c:spPr>
              <a:noFill/>
              <a:ln w="9525">
                <a:solidFill>
                  <a:schemeClr val="tx1">
                    <a:alpha val="50000"/>
                  </a:schemeClr>
                </a:solidFill>
              </a:ln>
              <a:effectLst/>
            </c:spPr>
          </c:marker>
          <c:xVal>
            <c:numRef>
              <c:f>(DP!$X$8,DP!$Z$8,DP!$AB$8,DP!$AD$8,DP!$AF$8,DP!$AH$8)</c:f>
              <c:numCache>
                <c:formatCode>_(* #,##0_);_(* \(#,##0\);_(* "-"??_);_(@_)</c:formatCode>
                <c:ptCount val="6"/>
                <c:pt idx="0">
                  <c:v>746131.04505482502</c:v>
                </c:pt>
                <c:pt idx="1">
                  <c:v>644090.39289036545</c:v>
                </c:pt>
                <c:pt idx="2">
                  <c:v>4553.9759901284451</c:v>
                </c:pt>
                <c:pt idx="3">
                  <c:v>49827.800880657094</c:v>
                </c:pt>
                <c:pt idx="4">
                  <c:v>352833.04767943162</c:v>
                </c:pt>
                <c:pt idx="5">
                  <c:v>240938.87101313635</c:v>
                </c:pt>
              </c:numCache>
            </c:numRef>
          </c:xVal>
          <c:yVal>
            <c:numRef>
              <c:f>(DP!$W$8,DP!$Y$8,DP!$AA$8,DP!$AC$8,DP!$AE$8,DP!$AG$8)</c:f>
              <c:numCache>
                <c:formatCode>_(* #,##0_);_(* \(#,##0\);_(* "-"??_);_(@_)</c:formatCode>
                <c:ptCount val="6"/>
                <c:pt idx="0">
                  <c:v>6</c:v>
                </c:pt>
                <c:pt idx="1">
                  <c:v>5</c:v>
                </c:pt>
                <c:pt idx="2">
                  <c:v>4</c:v>
                </c:pt>
                <c:pt idx="3">
                  <c:v>3</c:v>
                </c:pt>
                <c:pt idx="4">
                  <c:v>2</c:v>
                </c:pt>
                <c:pt idx="5">
                  <c:v>1</c:v>
                </c:pt>
              </c:numCache>
            </c:numRef>
          </c:yVal>
          <c:smooth val="0"/>
          <c:extLst>
            <c:ext xmlns:c16="http://schemas.microsoft.com/office/drawing/2014/chart" uri="{C3380CC4-5D6E-409C-BE32-E72D297353CC}">
              <c16:uniqueId val="{00000003-D30F-4B9C-AFE7-B3F48D0D5905}"/>
            </c:ext>
          </c:extLst>
        </c:ser>
        <c:ser>
          <c:idx val="3"/>
          <c:order val="4"/>
          <c:tx>
            <c:strRef>
              <c:f>DP!$J$60</c:f>
              <c:strCache>
                <c:ptCount val="1"/>
                <c:pt idx="0">
                  <c:v> This School </c:v>
                </c:pt>
              </c:strCache>
            </c:strRef>
          </c:tx>
          <c:spPr>
            <a:ln w="25400" cap="rnd">
              <a:noFill/>
              <a:round/>
            </a:ln>
            <a:effectLst/>
          </c:spPr>
          <c:marker>
            <c:symbol val="circle"/>
            <c:size val="18"/>
            <c:spPr>
              <a:gradFill>
                <a:gsLst>
                  <a:gs pos="45000">
                    <a:schemeClr val="bg1">
                      <a:alpha val="0"/>
                    </a:schemeClr>
                  </a:gs>
                  <a:gs pos="57000">
                    <a:schemeClr val="bg1"/>
                  </a:gs>
                </a:gsLst>
                <a:path path="circle">
                  <a:fillToRect l="50000" t="50000" r="50000" b="50000"/>
                </a:path>
              </a:gradFill>
              <a:ln w="28575">
                <a:solidFill>
                  <a:schemeClr val="tx1"/>
                </a:solidFill>
              </a:ln>
              <a:effectLst/>
            </c:spPr>
          </c:marker>
          <c:xVal>
            <c:numRef>
              <c:f>(DP!$X$7,DP!$Z$7,DP!$AB$7,DP!$AD$7,DP!$AF$7,DP!$AH$7)</c:f>
              <c:numCache>
                <c:formatCode>_(* #,##0_);_(* \(#,##0\);_(* "-"??_);_(@_)</c:formatCode>
                <c:ptCount val="6"/>
                <c:pt idx="0">
                  <c:v>965639.04743970092</c:v>
                </c:pt>
                <c:pt idx="1">
                  <c:v>678958.04171189107</c:v>
                </c:pt>
                <c:pt idx="2">
                  <c:v>0</c:v>
                </c:pt>
                <c:pt idx="3">
                  <c:v>77416.387056070089</c:v>
                </c:pt>
                <c:pt idx="4">
                  <c:v>395742.3187829036</c:v>
                </c:pt>
                <c:pt idx="5">
                  <c:v>268759.25419014139</c:v>
                </c:pt>
              </c:numCache>
            </c:numRef>
          </c:xVal>
          <c:yVal>
            <c:numRef>
              <c:f>(DP!$W$7,DP!$Y$7,DP!$AA$7,DP!$AC$7,DP!$AE$7,DP!$AG$7)</c:f>
              <c:numCache>
                <c:formatCode>_(* #,##0_);_(* \(#,##0\);_(* "-"??_);_(@_)</c:formatCode>
                <c:ptCount val="6"/>
                <c:pt idx="0">
                  <c:v>6</c:v>
                </c:pt>
                <c:pt idx="1">
                  <c:v>5</c:v>
                </c:pt>
                <c:pt idx="2">
                  <c:v>0</c:v>
                </c:pt>
                <c:pt idx="3">
                  <c:v>3</c:v>
                </c:pt>
                <c:pt idx="4">
                  <c:v>2</c:v>
                </c:pt>
                <c:pt idx="5">
                  <c:v>1</c:v>
                </c:pt>
              </c:numCache>
            </c:numRef>
          </c:yVal>
          <c:smooth val="0"/>
          <c:extLst>
            <c:ext xmlns:c16="http://schemas.microsoft.com/office/drawing/2014/chart" uri="{C3380CC4-5D6E-409C-BE32-E72D297353CC}">
              <c16:uniqueId val="{00000004-D30F-4B9C-AFE7-B3F48D0D5905}"/>
            </c:ext>
          </c:extLst>
        </c:ser>
        <c:dLbls>
          <c:showLegendKey val="0"/>
          <c:showVal val="0"/>
          <c:showCatName val="0"/>
          <c:showSerName val="0"/>
          <c:showPercent val="0"/>
          <c:showBubbleSize val="0"/>
        </c:dLbls>
        <c:axId val="376502968"/>
        <c:axId val="376503360"/>
      </c:scatterChart>
      <c:valAx>
        <c:axId val="376502968"/>
        <c:scaling>
          <c:orientation val="minMax"/>
          <c:max val="4000000"/>
        </c:scaling>
        <c:delete val="0"/>
        <c:axPos val="b"/>
        <c:majorGridlines>
          <c:spPr>
            <a:ln w="9525" cap="flat" cmpd="sng" algn="ctr">
              <a:solidFill>
                <a:schemeClr val="tx1">
                  <a:lumMod val="15000"/>
                  <a:lumOff val="85000"/>
                </a:schemeClr>
              </a:solidFill>
              <a:round/>
            </a:ln>
            <a:effectLst/>
          </c:spPr>
        </c:majorGridlines>
        <c:numFmt formatCode="0,,\ &quot;M&quot;;\-0,,\ &quot;M&quot;;&quot;&quot;" sourceLinked="0"/>
        <c:majorTickMark val="none"/>
        <c:minorTickMark val="none"/>
        <c:tickLblPos val="high"/>
        <c:spPr>
          <a:noFill/>
          <a:ln w="9525" cap="flat" cmpd="sng" algn="ctr">
            <a:solidFill>
              <a:schemeClr val="bg1"/>
            </a:solidFill>
            <a:round/>
          </a:ln>
          <a:effectLst/>
        </c:spPr>
        <c:txPr>
          <a:bodyPr rot="-60000000" spcFirstLastPara="1" vertOverflow="ellipsis" vert="horz" wrap="square" anchor="ctr" anchorCtr="1"/>
          <a:lstStyle/>
          <a:p>
            <a:pPr>
              <a:defRPr sz="1197" b="0" i="0" u="none" strike="noStrike" kern="1200" baseline="0">
                <a:solidFill>
                  <a:sysClr val="windowText" lastClr="000000"/>
                </a:solidFill>
                <a:latin typeface="+mn-lt"/>
                <a:ea typeface="+mn-ea"/>
                <a:cs typeface="+mn-cs"/>
              </a:defRPr>
            </a:pPr>
            <a:endParaRPr lang="en-US"/>
          </a:p>
        </c:txPr>
        <c:crossAx val="376503360"/>
        <c:crosses val="autoZero"/>
        <c:crossBetween val="midCat"/>
        <c:majorUnit val="2000000"/>
      </c:valAx>
      <c:valAx>
        <c:axId val="376503360"/>
        <c:scaling>
          <c:orientation val="minMax"/>
          <c:max val="6.5"/>
          <c:min val="0.5"/>
        </c:scaling>
        <c:delete val="0"/>
        <c:axPos val="l"/>
        <c:numFmt formatCode="0.00" sourceLinked="1"/>
        <c:majorTickMark val="out"/>
        <c:minorTickMark val="none"/>
        <c:tickLblPos val="none"/>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6502968"/>
        <c:crosses val="autoZero"/>
        <c:crossBetween val="midCat"/>
        <c:majorUnit val="2"/>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solidFill>
                <a:srgbClr val="000000"/>
              </a:solidFill>
            </a:ln>
            <a:effectLst/>
          </c:spPr>
          <c:invertIfNegative val="0"/>
          <c:dPt>
            <c:idx val="0"/>
            <c:invertIfNegative val="0"/>
            <c:bubble3D val="0"/>
            <c:spPr>
              <a:solidFill>
                <a:srgbClr val="AFC87B"/>
              </a:solidFill>
              <a:ln>
                <a:solidFill>
                  <a:srgbClr val="000000"/>
                </a:solidFill>
              </a:ln>
              <a:effectLst/>
            </c:spPr>
            <c:extLst>
              <c:ext xmlns:c16="http://schemas.microsoft.com/office/drawing/2014/chart" uri="{C3380CC4-5D6E-409C-BE32-E72D297353CC}">
                <c16:uniqueId val="{00000001-1179-44A9-AC16-F09D55A4F9BE}"/>
              </c:ext>
            </c:extLst>
          </c:dPt>
          <c:dPt>
            <c:idx val="1"/>
            <c:invertIfNegative val="0"/>
            <c:bubble3D val="0"/>
            <c:spPr>
              <a:solidFill>
                <a:srgbClr val="AFC87B"/>
              </a:solidFill>
              <a:ln>
                <a:solidFill>
                  <a:srgbClr val="000000"/>
                </a:solidFill>
              </a:ln>
              <a:effectLst/>
            </c:spPr>
            <c:extLst>
              <c:ext xmlns:c16="http://schemas.microsoft.com/office/drawing/2014/chart" uri="{C3380CC4-5D6E-409C-BE32-E72D297353CC}">
                <c16:uniqueId val="{00000003-1179-44A9-AC16-F09D55A4F9BE}"/>
              </c:ext>
            </c:extLst>
          </c:dPt>
          <c:dPt>
            <c:idx val="2"/>
            <c:invertIfNegative val="0"/>
            <c:bubble3D val="0"/>
            <c:spPr>
              <a:solidFill>
                <a:srgbClr val="75903C"/>
              </a:solidFill>
              <a:ln>
                <a:solidFill>
                  <a:srgbClr val="000000"/>
                </a:solidFill>
              </a:ln>
              <a:effectLst/>
            </c:spPr>
            <c:extLst>
              <c:ext xmlns:c16="http://schemas.microsoft.com/office/drawing/2014/chart" uri="{C3380CC4-5D6E-409C-BE32-E72D297353CC}">
                <c16:uniqueId val="{00000005-1179-44A9-AC16-F09D55A4F9BE}"/>
              </c:ext>
            </c:extLst>
          </c:dPt>
          <c:dPt>
            <c:idx val="3"/>
            <c:invertIfNegative val="0"/>
            <c:bubble3D val="0"/>
            <c:spPr>
              <a:solidFill>
                <a:srgbClr val="75903C"/>
              </a:solidFill>
              <a:ln>
                <a:solidFill>
                  <a:srgbClr val="000000"/>
                </a:solidFill>
              </a:ln>
              <a:effectLst/>
            </c:spPr>
            <c:extLst>
              <c:ext xmlns:c16="http://schemas.microsoft.com/office/drawing/2014/chart" uri="{C3380CC4-5D6E-409C-BE32-E72D297353CC}">
                <c16:uniqueId val="{00000007-1179-44A9-AC16-F09D55A4F9BE}"/>
              </c:ext>
            </c:extLst>
          </c:dPt>
          <c:dLbls>
            <c:spPr>
              <a:solidFill>
                <a:srgbClr val="FFFFFF"/>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75903C"/>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Dashboard!$E$413:$E$415</c:f>
              <c:strCache>
                <c:ptCount val="3"/>
                <c:pt idx="0">
                  <c:v>SY25-26</c:v>
                </c:pt>
                <c:pt idx="1">
                  <c:v>SY26-27</c:v>
                </c:pt>
                <c:pt idx="2">
                  <c:v>SY25-26</c:v>
                </c:pt>
              </c:strCache>
            </c:strRef>
          </c:cat>
          <c:val>
            <c:numRef>
              <c:f>Dashboard!$F$413:$F$415</c:f>
              <c:numCache>
                <c:formatCode>0.00%</c:formatCode>
                <c:ptCount val="3"/>
                <c:pt idx="0" formatCode="0.0%">
                  <c:v>2.7406599400054521E-2</c:v>
                </c:pt>
                <c:pt idx="1">
                  <c:v>2.5500000000000078E-2</c:v>
                </c:pt>
                <c:pt idx="2" formatCode="0.0%">
                  <c:v>0.02</c:v>
                </c:pt>
              </c:numCache>
            </c:numRef>
          </c:val>
          <c:extLst>
            <c:ext xmlns:c16="http://schemas.microsoft.com/office/drawing/2014/chart" uri="{C3380CC4-5D6E-409C-BE32-E72D297353CC}">
              <c16:uniqueId val="{00000008-1179-44A9-AC16-F09D55A4F9BE}"/>
            </c:ext>
          </c:extLst>
        </c:ser>
        <c:dLbls>
          <c:dLblPos val="outEnd"/>
          <c:showLegendKey val="0"/>
          <c:showVal val="1"/>
          <c:showCatName val="0"/>
          <c:showSerName val="0"/>
          <c:showPercent val="0"/>
          <c:showBubbleSize val="0"/>
        </c:dLbls>
        <c:gapWidth val="0"/>
        <c:overlap val="-27"/>
        <c:axId val="643993903"/>
        <c:axId val="643983087"/>
      </c:barChart>
      <c:catAx>
        <c:axId val="643993903"/>
        <c:scaling>
          <c:orientation val="minMax"/>
        </c:scaling>
        <c:delete val="0"/>
        <c:axPos val="b"/>
        <c:numFmt formatCode="General" sourceLinked="1"/>
        <c:majorTickMark val="none"/>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900" b="0" i="0" u="none" strike="noStrike" kern="1200" baseline="0">
                <a:solidFill>
                  <a:srgbClr val="7F7F7F"/>
                </a:solidFill>
                <a:latin typeface="Segoe UI"/>
                <a:ea typeface="Segoe UI"/>
                <a:cs typeface="Segoe UI"/>
              </a:defRPr>
            </a:pPr>
            <a:endParaRPr lang="en-US"/>
          </a:p>
        </c:txPr>
        <c:crossAx val="643983087"/>
        <c:crosses val="autoZero"/>
        <c:auto val="1"/>
        <c:lblAlgn val="ctr"/>
        <c:lblOffset val="100"/>
        <c:noMultiLvlLbl val="0"/>
      </c:catAx>
      <c:valAx>
        <c:axId val="643983087"/>
        <c:scaling>
          <c:orientation val="minMax"/>
        </c:scaling>
        <c:delete val="0"/>
        <c:axPos val="l"/>
        <c:majorGridlines>
          <c:spPr>
            <a:ln w="9525" cap="flat" cmpd="sng" algn="ctr">
              <a:solidFill>
                <a:srgbClr val="F2F2F2"/>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F"/>
                </a:solidFill>
                <a:latin typeface="Segoe UI"/>
                <a:ea typeface="Segoe UI"/>
                <a:cs typeface="Segoe UI"/>
              </a:defRPr>
            </a:pPr>
            <a:endParaRPr lang="en-US"/>
          </a:p>
        </c:txPr>
        <c:crossAx val="64399390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solidFill>
                <a:srgbClr val="000000"/>
              </a:solidFill>
            </a:ln>
            <a:effectLst/>
          </c:spPr>
          <c:invertIfNegative val="0"/>
          <c:dPt>
            <c:idx val="0"/>
            <c:invertIfNegative val="0"/>
            <c:bubble3D val="0"/>
            <c:spPr>
              <a:solidFill>
                <a:srgbClr val="F3A72D"/>
              </a:solidFill>
              <a:ln>
                <a:solidFill>
                  <a:srgbClr val="000000"/>
                </a:solidFill>
              </a:ln>
              <a:effectLst/>
            </c:spPr>
            <c:extLst>
              <c:ext xmlns:c16="http://schemas.microsoft.com/office/drawing/2014/chart" uri="{C3380CC4-5D6E-409C-BE32-E72D297353CC}">
                <c16:uniqueId val="{00000001-C8CF-43F5-B02A-EBEEB1528A52}"/>
              </c:ext>
            </c:extLst>
          </c:dPt>
          <c:dPt>
            <c:idx val="1"/>
            <c:invertIfNegative val="0"/>
            <c:bubble3D val="0"/>
            <c:spPr>
              <a:solidFill>
                <a:srgbClr val="F3A72D"/>
              </a:solidFill>
              <a:ln>
                <a:solidFill>
                  <a:srgbClr val="000000"/>
                </a:solidFill>
              </a:ln>
              <a:effectLst/>
            </c:spPr>
            <c:extLst>
              <c:ext xmlns:c16="http://schemas.microsoft.com/office/drawing/2014/chart" uri="{C3380CC4-5D6E-409C-BE32-E72D297353CC}">
                <c16:uniqueId val="{00000003-C8CF-43F5-B02A-EBEEB1528A52}"/>
              </c:ext>
            </c:extLst>
          </c:dPt>
          <c:dPt>
            <c:idx val="2"/>
            <c:invertIfNegative val="0"/>
            <c:bubble3D val="0"/>
            <c:spPr>
              <a:solidFill>
                <a:srgbClr val="9A6309"/>
              </a:solidFill>
              <a:ln>
                <a:solidFill>
                  <a:srgbClr val="000000"/>
                </a:solidFill>
              </a:ln>
              <a:effectLst/>
            </c:spPr>
            <c:extLst>
              <c:ext xmlns:c16="http://schemas.microsoft.com/office/drawing/2014/chart" uri="{C3380CC4-5D6E-409C-BE32-E72D297353CC}">
                <c16:uniqueId val="{00000005-C8CF-43F5-B02A-EBEEB1528A52}"/>
              </c:ext>
            </c:extLst>
          </c:dPt>
          <c:dPt>
            <c:idx val="3"/>
            <c:invertIfNegative val="0"/>
            <c:bubble3D val="0"/>
            <c:spPr>
              <a:solidFill>
                <a:srgbClr val="9A6309"/>
              </a:solidFill>
              <a:ln>
                <a:solidFill>
                  <a:srgbClr val="000000"/>
                </a:solidFill>
              </a:ln>
              <a:effectLst/>
            </c:spPr>
            <c:extLst>
              <c:ext xmlns:c16="http://schemas.microsoft.com/office/drawing/2014/chart" uri="{C3380CC4-5D6E-409C-BE32-E72D297353CC}">
                <c16:uniqueId val="{00000007-C8CF-43F5-B02A-EBEEB1528A52}"/>
              </c:ext>
            </c:extLst>
          </c:dPt>
          <c:dLbls>
            <c:spPr>
              <a:solidFill>
                <a:srgbClr val="FFFFFF"/>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9A6309"/>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Dashboard!$I$413:$I$415</c:f>
              <c:strCache>
                <c:ptCount val="3"/>
                <c:pt idx="0">
                  <c:v>SY25-26</c:v>
                </c:pt>
                <c:pt idx="1">
                  <c:v>SY26-27</c:v>
                </c:pt>
                <c:pt idx="2">
                  <c:v>SY27-28</c:v>
                </c:pt>
              </c:strCache>
            </c:strRef>
          </c:cat>
          <c:val>
            <c:numRef>
              <c:f>Dashboard!$J$413:$J$415</c:f>
              <c:numCache>
                <c:formatCode>0.0%</c:formatCode>
                <c:ptCount val="3"/>
                <c:pt idx="0">
                  <c:v>0.146378489311763</c:v>
                </c:pt>
                <c:pt idx="1">
                  <c:v>6.772064618116147E-2</c:v>
                </c:pt>
                <c:pt idx="2">
                  <c:v>2.5000000000000133E-2</c:v>
                </c:pt>
              </c:numCache>
            </c:numRef>
          </c:val>
          <c:extLst>
            <c:ext xmlns:c16="http://schemas.microsoft.com/office/drawing/2014/chart" uri="{C3380CC4-5D6E-409C-BE32-E72D297353CC}">
              <c16:uniqueId val="{00000008-C8CF-43F5-B02A-EBEEB1528A52}"/>
            </c:ext>
          </c:extLst>
        </c:ser>
        <c:dLbls>
          <c:dLblPos val="outEnd"/>
          <c:showLegendKey val="0"/>
          <c:showVal val="1"/>
          <c:showCatName val="0"/>
          <c:showSerName val="0"/>
          <c:showPercent val="0"/>
          <c:showBubbleSize val="0"/>
        </c:dLbls>
        <c:gapWidth val="0"/>
        <c:overlap val="-27"/>
        <c:axId val="643997647"/>
        <c:axId val="644006799"/>
      </c:barChart>
      <c:catAx>
        <c:axId val="643997647"/>
        <c:scaling>
          <c:orientation val="minMax"/>
        </c:scaling>
        <c:delete val="0"/>
        <c:axPos val="b"/>
        <c:numFmt formatCode="General" sourceLinked="1"/>
        <c:majorTickMark val="none"/>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900" b="0" i="0" u="none" strike="noStrike" kern="1200" baseline="0">
                <a:solidFill>
                  <a:srgbClr val="7F7F7F"/>
                </a:solidFill>
                <a:latin typeface="Segoe UI"/>
                <a:ea typeface="Segoe UI"/>
                <a:cs typeface="Segoe UI"/>
              </a:defRPr>
            </a:pPr>
            <a:endParaRPr lang="en-US"/>
          </a:p>
        </c:txPr>
        <c:crossAx val="644006799"/>
        <c:crosses val="autoZero"/>
        <c:auto val="1"/>
        <c:lblAlgn val="ctr"/>
        <c:lblOffset val="100"/>
        <c:noMultiLvlLbl val="0"/>
      </c:catAx>
      <c:valAx>
        <c:axId val="644006799"/>
        <c:scaling>
          <c:orientation val="minMax"/>
        </c:scaling>
        <c:delete val="0"/>
        <c:axPos val="l"/>
        <c:majorGridlines>
          <c:spPr>
            <a:ln w="9525" cap="flat" cmpd="sng" algn="ctr">
              <a:solidFill>
                <a:srgbClr val="F2F2F2"/>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F"/>
                </a:solidFill>
                <a:latin typeface="Segoe UI"/>
                <a:ea typeface="Segoe UI"/>
                <a:cs typeface="Segoe UI"/>
              </a:defRPr>
            </a:pPr>
            <a:endParaRPr lang="en-US"/>
          </a:p>
        </c:txPr>
        <c:crossAx val="64399764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535486283031099"/>
          <c:y val="0"/>
          <c:w val="0.765385895192215"/>
          <c:h val="0.97230788399837997"/>
        </c:manualLayout>
      </c:layout>
      <c:barChart>
        <c:barDir val="col"/>
        <c:grouping val="stacked"/>
        <c:varyColors val="0"/>
        <c:ser>
          <c:idx val="2"/>
          <c:order val="0"/>
          <c:tx>
            <c:strRef>
              <c:f>Dashboard!$G$88</c:f>
              <c:strCache>
                <c:ptCount val="1"/>
                <c:pt idx="0">
                  <c:v>Red -&gt; Yellow</c:v>
                </c:pt>
              </c:strCache>
            </c:strRef>
          </c:tx>
          <c:spPr>
            <a:solidFill>
              <a:srgbClr val="C0392B"/>
            </a:solidFill>
            <a:ln w="19050">
              <a:noFill/>
            </a:ln>
            <a:effectLst/>
          </c:spPr>
          <c:invertIfNegative val="0"/>
          <c:val>
            <c:numRef>
              <c:f>Dashboard!$H$88:$J$88</c:f>
              <c:numCache>
                <c:formatCode>0%</c:formatCode>
                <c:ptCount val="3"/>
                <c:pt idx="1">
                  <c:v>0.03</c:v>
                </c:pt>
              </c:numCache>
            </c:numRef>
          </c:val>
          <c:extLst>
            <c:ext xmlns:c16="http://schemas.microsoft.com/office/drawing/2014/chart" uri="{C3380CC4-5D6E-409C-BE32-E72D297353CC}">
              <c16:uniqueId val="{00000000-98A3-458C-A5B1-3C6448BED555}"/>
            </c:ext>
          </c:extLst>
        </c:ser>
        <c:ser>
          <c:idx val="1"/>
          <c:order val="1"/>
          <c:tx>
            <c:strRef>
              <c:f>Dashboard!$G$89</c:f>
              <c:strCache>
                <c:ptCount val="1"/>
                <c:pt idx="0">
                  <c:v>Yellow -&gt; Green</c:v>
                </c:pt>
              </c:strCache>
            </c:strRef>
          </c:tx>
          <c:spPr>
            <a:solidFill>
              <a:srgbClr val="F3A72D"/>
            </a:solidFill>
            <a:ln w="19050">
              <a:noFill/>
            </a:ln>
            <a:effectLst/>
          </c:spPr>
          <c:invertIfNegative val="0"/>
          <c:val>
            <c:numRef>
              <c:f>Dashboard!$H$89:$J$89</c:f>
              <c:numCache>
                <c:formatCode>0%</c:formatCode>
                <c:ptCount val="3"/>
                <c:pt idx="1">
                  <c:v>0.02</c:v>
                </c:pt>
              </c:numCache>
            </c:numRef>
          </c:val>
          <c:extLst>
            <c:ext xmlns:c16="http://schemas.microsoft.com/office/drawing/2014/chart" uri="{C3380CC4-5D6E-409C-BE32-E72D297353CC}">
              <c16:uniqueId val="{00000001-98A3-458C-A5B1-3C6448BED555}"/>
            </c:ext>
          </c:extLst>
        </c:ser>
        <c:ser>
          <c:idx val="0"/>
          <c:order val="2"/>
          <c:tx>
            <c:strRef>
              <c:f>Dashboard!$G$90</c:f>
              <c:strCache>
                <c:ptCount val="1"/>
                <c:pt idx="0">
                  <c:v>Green -&gt; Light Green</c:v>
                </c:pt>
              </c:strCache>
            </c:strRef>
          </c:tx>
          <c:spPr>
            <a:solidFill>
              <a:srgbClr val="AFC87B"/>
            </a:solidFill>
            <a:ln w="19050">
              <a:noFill/>
            </a:ln>
            <a:effectLst/>
          </c:spPr>
          <c:invertIfNegative val="0"/>
          <c:val>
            <c:numRef>
              <c:f>Dashboard!$H$90:$J$90</c:f>
              <c:numCache>
                <c:formatCode>0%</c:formatCode>
                <c:ptCount val="3"/>
                <c:pt idx="1">
                  <c:v>3.9999999999999994E-2</c:v>
                </c:pt>
              </c:numCache>
            </c:numRef>
          </c:val>
          <c:extLst>
            <c:ext xmlns:c16="http://schemas.microsoft.com/office/drawing/2014/chart" uri="{C3380CC4-5D6E-409C-BE32-E72D297353CC}">
              <c16:uniqueId val="{00000002-98A3-458C-A5B1-3C6448BED555}"/>
            </c:ext>
          </c:extLst>
        </c:ser>
        <c:ser>
          <c:idx val="6"/>
          <c:order val="3"/>
          <c:tx>
            <c:strRef>
              <c:f>Dashboard!$G$91</c:f>
              <c:strCache>
                <c:ptCount val="1"/>
                <c:pt idx="0">
                  <c:v>Light Green Max</c:v>
                </c:pt>
              </c:strCache>
            </c:strRef>
          </c:tx>
          <c:spPr>
            <a:solidFill>
              <a:srgbClr val="D4E1B7"/>
            </a:solidFill>
          </c:spPr>
          <c:invertIfNegative val="0"/>
          <c:val>
            <c:numRef>
              <c:f>Dashboard!$H$91:$J$91</c:f>
              <c:numCache>
                <c:formatCode>0%</c:formatCode>
                <c:ptCount val="3"/>
                <c:pt idx="1">
                  <c:v>2.0000000000000004E-2</c:v>
                </c:pt>
              </c:numCache>
            </c:numRef>
          </c:val>
          <c:extLst>
            <c:ext xmlns:c16="http://schemas.microsoft.com/office/drawing/2014/chart" uri="{C3380CC4-5D6E-409C-BE32-E72D297353CC}">
              <c16:uniqueId val="{00000003-98A3-458C-A5B1-3C6448BED555}"/>
            </c:ext>
          </c:extLst>
        </c:ser>
        <c:dLbls>
          <c:showLegendKey val="0"/>
          <c:showVal val="0"/>
          <c:showCatName val="0"/>
          <c:showSerName val="0"/>
          <c:showPercent val="0"/>
          <c:showBubbleSize val="0"/>
        </c:dLbls>
        <c:gapWidth val="0"/>
        <c:overlap val="100"/>
        <c:axId val="376501008"/>
        <c:axId val="376497480"/>
      </c:barChart>
      <c:lineChart>
        <c:grouping val="standard"/>
        <c:varyColors val="0"/>
        <c:ser>
          <c:idx val="3"/>
          <c:order val="4"/>
          <c:tx>
            <c:strRef>
              <c:f>Dashboard!$G$92</c:f>
              <c:strCache>
                <c:ptCount val="1"/>
                <c:pt idx="0">
                  <c:v>GROSS MARGIN CALC:</c:v>
                </c:pt>
              </c:strCache>
            </c:strRef>
          </c:tx>
          <c:spPr>
            <a:ln w="47625" cap="rnd">
              <a:solidFill>
                <a:schemeClr val="tx1"/>
              </a:solidFill>
              <a:prstDash val="solid"/>
              <a:round/>
            </a:ln>
            <a:effectLst>
              <a:glow rad="12700">
                <a:schemeClr val="bg1">
                  <a:alpha val="61000"/>
                </a:schemeClr>
              </a:glow>
            </a:effectLst>
          </c:spPr>
          <c:marker>
            <c:symbol val="none"/>
          </c:marker>
          <c:dPt>
            <c:idx val="2"/>
            <c:bubble3D val="0"/>
            <c:extLst>
              <c:ext xmlns:c16="http://schemas.microsoft.com/office/drawing/2014/chart" uri="{C3380CC4-5D6E-409C-BE32-E72D297353CC}">
                <c16:uniqueId val="{00000004-98A3-458C-A5B1-3C6448BED555}"/>
              </c:ext>
            </c:extLst>
          </c:dPt>
          <c:dLbls>
            <c:dLbl>
              <c:idx val="2"/>
              <c:tx>
                <c:rich>
                  <a:bodyPr rot="0" spcFirstLastPara="1" vertOverflow="ellipsis" vert="horz" wrap="square" lIns="91440" tIns="19050" rIns="38100" bIns="19050" anchor="ctr" anchorCtr="1">
                    <a:noAutofit/>
                  </a:bodyPr>
                  <a:lstStyle/>
                  <a:p>
                    <a:pPr>
                      <a:defRPr sz="800" b="1" i="0" u="none" strike="noStrike" kern="1200" baseline="0">
                        <a:solidFill>
                          <a:srgbClr val="FFFFFF"/>
                        </a:solidFill>
                        <a:latin typeface="Segoe UI" panose="020B0502040204020203" pitchFamily="34" charset="0"/>
                        <a:ea typeface="Raleway" charset="0"/>
                        <a:cs typeface="Raleway" charset="0"/>
                      </a:defRPr>
                    </a:pPr>
                    <a:fld id="{45EE18A0-9FC9-4425-9D03-8BB751B378D0}" type="VALUE">
                      <a:rPr lang="en-US" sz="800">
                        <a:solidFill>
                          <a:srgbClr val="FFFFFF"/>
                        </a:solidFill>
                        <a:latin typeface="Segoe UI" panose="020B0502040204020203" pitchFamily="34" charset="0"/>
                      </a:rPr>
                      <a:pPr>
                        <a:defRPr sz="800" b="1" i="0" u="none" strike="noStrike" kern="1200" baseline="0">
                          <a:solidFill>
                            <a:srgbClr val="FFFFFF"/>
                          </a:solidFill>
                          <a:latin typeface="Segoe UI" panose="020B0502040204020203" pitchFamily="34" charset="0"/>
                          <a:ea typeface="Raleway" charset="0"/>
                          <a:cs typeface="Raleway" charset="0"/>
                        </a:defRPr>
                      </a:pPr>
                      <a:t>[VALUE]</a:t>
                    </a:fld>
                    <a:endParaRPr lang="en-US"/>
                  </a:p>
                </c:rich>
              </c:tx>
              <c:numFmt formatCode="0.00%" sourceLinked="0"/>
              <c:spPr>
                <a:solidFill>
                  <a:srgbClr val="000000"/>
                </a:solidFill>
                <a:ln>
                  <a:noFill/>
                </a:ln>
                <a:effectLst/>
              </c:sp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24390243902439024"/>
                      <c:h val="8.4935390320885415E-2"/>
                    </c:manualLayout>
                  </c15:layout>
                  <c15:dlblFieldTable/>
                  <c15:showDataLabelsRange val="0"/>
                </c:ext>
                <c:ext xmlns:c16="http://schemas.microsoft.com/office/drawing/2014/chart" uri="{C3380CC4-5D6E-409C-BE32-E72D297353CC}">
                  <c16:uniqueId val="{00000004-98A3-458C-A5B1-3C6448BED555}"/>
                </c:ext>
              </c:extLst>
            </c:dLbl>
            <c:numFmt formatCode="0.00%" sourceLinked="0"/>
            <c:spPr>
              <a:solidFill>
                <a:srgbClr val="000000"/>
              </a:solidFill>
              <a:ln>
                <a:noFill/>
              </a:ln>
              <a:effectLst/>
            </c:spPr>
            <c:txPr>
              <a:bodyPr rot="0" spcFirstLastPara="1" vertOverflow="ellipsis" vert="horz" wrap="square" lIns="91440" tIns="19050" rIns="38100" bIns="19050" anchor="ctr" anchorCtr="1">
                <a:spAutoFit/>
              </a:bodyPr>
              <a:lstStyle/>
              <a:p>
                <a:pPr>
                  <a:defRPr sz="800" b="1" i="0" u="none" strike="noStrike" kern="1200" baseline="0">
                    <a:solidFill>
                      <a:srgbClr val="FFFFFF"/>
                    </a:solidFill>
                    <a:latin typeface="Segoe UI" panose="020B0502040204020203" pitchFamily="34" charset="0"/>
                    <a:ea typeface="Raleway" charset="0"/>
                    <a:cs typeface="Raleway" charset="0"/>
                  </a:defRPr>
                </a:pPr>
                <a:endParaRPr lang="en-US"/>
              </a:p>
            </c:txPr>
            <c:dLblPos val="ct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val>
            <c:numRef>
              <c:f>Dashboard!$H$92:$J$92</c:f>
              <c:numCache>
                <c:formatCode>0.00%</c:formatCode>
                <c:ptCount val="3"/>
                <c:pt idx="0">
                  <c:v>-4.1483049794760639E-3</c:v>
                </c:pt>
                <c:pt idx="1">
                  <c:v>-4.1483049794760639E-3</c:v>
                </c:pt>
                <c:pt idx="2">
                  <c:v>-4.1483049794760639E-3</c:v>
                </c:pt>
              </c:numCache>
            </c:numRef>
          </c:val>
          <c:smooth val="0"/>
          <c:extLst>
            <c:ext xmlns:c15="http://schemas.microsoft.com/office/drawing/2012/chart" uri="{02D57815-91ED-43cb-92C2-25804820EDAC}">
              <c15:filteredCategoryTitle>
                <c15:cat>
                  <c:multiLvlStrRef>
                    <c:extLst xmlns:c16="http://schemas.microsoft.com/office/drawing/2014/chart">
                      <c:ext uri="{02D57815-91ED-43cb-92C2-25804820EDAC}">
                        <c15:formulaRef>
                          <c15:sqref>#REF!</c15:sqref>
                        </c15:formulaRef>
                      </c:ext>
                    </c:extLst>
                  </c:multiLvlStrRef>
                </c15:cat>
              </c15:filteredCategoryTitle>
            </c:ext>
            <c:ext xmlns:c16="http://schemas.microsoft.com/office/drawing/2014/chart" uri="{C3380CC4-5D6E-409C-BE32-E72D297353CC}">
              <c16:uniqueId val="{00000005-98A3-458C-A5B1-3C6448BED555}"/>
            </c:ext>
          </c:extLst>
        </c:ser>
        <c:ser>
          <c:idx val="4"/>
          <c:order val="5"/>
          <c:tx>
            <c:v>Acutal Low</c:v>
          </c:tx>
          <c:marker>
            <c:symbol val="none"/>
          </c:marker>
          <c:val>
            <c:numRef>
              <c:f>Dashboard!$L$87</c:f>
              <c:numCache>
                <c:formatCode>0%</c:formatCode>
                <c:ptCount val="1"/>
                <c:pt idx="0">
                  <c:v>-0.03</c:v>
                </c:pt>
              </c:numCache>
            </c:numRef>
          </c:val>
          <c:smooth val="0"/>
          <c:extLst>
            <c:ext xmlns:c16="http://schemas.microsoft.com/office/drawing/2014/chart" uri="{C3380CC4-5D6E-409C-BE32-E72D297353CC}">
              <c16:uniqueId val="{00000006-98A3-458C-A5B1-3C6448BED555}"/>
            </c:ext>
          </c:extLst>
        </c:ser>
        <c:ser>
          <c:idx val="5"/>
          <c:order val="6"/>
          <c:tx>
            <c:v>Actual High</c:v>
          </c:tx>
          <c:marker>
            <c:symbol val="none"/>
          </c:marker>
          <c:val>
            <c:numRef>
              <c:f>Dashboard!$L$90</c:f>
              <c:numCache>
                <c:formatCode>0%</c:formatCode>
                <c:ptCount val="1"/>
                <c:pt idx="0">
                  <c:v>0.06</c:v>
                </c:pt>
              </c:numCache>
            </c:numRef>
          </c:val>
          <c:smooth val="0"/>
          <c:extLst>
            <c:ext xmlns:c16="http://schemas.microsoft.com/office/drawing/2014/chart" uri="{C3380CC4-5D6E-409C-BE32-E72D297353CC}">
              <c16:uniqueId val="{00000007-98A3-458C-A5B1-3C6448BED555}"/>
            </c:ext>
          </c:extLst>
        </c:ser>
        <c:dLbls>
          <c:showLegendKey val="0"/>
          <c:showVal val="0"/>
          <c:showCatName val="0"/>
          <c:showSerName val="0"/>
          <c:showPercent val="0"/>
          <c:showBubbleSize val="0"/>
        </c:dLbls>
        <c:marker val="1"/>
        <c:smooth val="0"/>
        <c:axId val="376504536"/>
        <c:axId val="376499832"/>
      </c:lineChart>
      <c:valAx>
        <c:axId val="376499832"/>
        <c:scaling>
          <c:orientation val="minMax"/>
          <c:max val="7.9999998211860657E-2"/>
          <c:min val="-2.9999999329447746E-2"/>
        </c:scaling>
        <c:delete val="0"/>
        <c:axPos val="l"/>
        <c:numFmt formatCode="0%" sourceLinked="0"/>
        <c:majorTickMark val="out"/>
        <c:minorTickMark val="none"/>
        <c:tickLblPos val="nextTo"/>
        <c:spPr>
          <a:noFill/>
          <a:ln w="3175">
            <a:solidFill>
              <a:schemeClr val="tx1"/>
            </a:solidFill>
          </a:ln>
          <a:effectLst/>
        </c:spPr>
        <c:txPr>
          <a:bodyPr rot="-60000000" spcFirstLastPara="1" vertOverflow="ellipsis" vert="horz" wrap="square" anchor="ctr" anchorCtr="1"/>
          <a:lstStyle/>
          <a:p>
            <a:pPr>
              <a:defRPr sz="900" b="0" i="0" u="none" strike="noStrike" kern="1200" baseline="0">
                <a:solidFill>
                  <a:srgbClr val="7F7F7F"/>
                </a:solidFill>
                <a:latin typeface="Segoe UI"/>
                <a:ea typeface="Segoe UI"/>
                <a:cs typeface="Segoe UI"/>
              </a:defRPr>
            </a:pPr>
            <a:endParaRPr lang="en-US"/>
          </a:p>
        </c:txPr>
        <c:crossAx val="376504536"/>
        <c:crosses val="autoZero"/>
        <c:crossBetween val="between"/>
      </c:valAx>
      <c:catAx>
        <c:axId val="376504536"/>
        <c:scaling>
          <c:orientation val="minMax"/>
        </c:scaling>
        <c:delete val="0"/>
        <c:axPos val="b"/>
        <c:numFmt formatCode="General" sourceLinked="1"/>
        <c:majorTickMark val="none"/>
        <c:minorTickMark val="none"/>
        <c:tickLblPos val="nextTo"/>
        <c:spPr>
          <a:ln w="3175">
            <a:solidFill>
              <a:srgbClr val="000000"/>
            </a:solidFill>
          </a:ln>
          <a:effectLst>
            <a:outerShdw blurRad="50800" dist="38100" dir="2700000" algn="tl" rotWithShape="0">
              <a:prstClr val="black">
                <a:alpha val="40000"/>
              </a:prstClr>
            </a:outerShdw>
          </a:effectLst>
        </c:spPr>
        <c:crossAx val="376499832"/>
        <c:crosses val="autoZero"/>
        <c:auto val="1"/>
        <c:lblAlgn val="ctr"/>
        <c:lblOffset val="100"/>
        <c:noMultiLvlLbl val="0"/>
      </c:catAx>
      <c:valAx>
        <c:axId val="376497480"/>
        <c:scaling>
          <c:orientation val="minMax"/>
          <c:max val="0.10999999940395355"/>
          <c:min val="0"/>
        </c:scaling>
        <c:delete val="0"/>
        <c:axPos val="r"/>
        <c:numFmt formatCode="0%" sourceLinked="1"/>
        <c:majorTickMark val="none"/>
        <c:minorTickMark val="none"/>
        <c:tickLblPos val="none"/>
        <c:spPr>
          <a:ln>
            <a:noFill/>
          </a:ln>
        </c:spPr>
        <c:crossAx val="376501008"/>
        <c:crosses val="max"/>
        <c:crossBetween val="between"/>
      </c:valAx>
      <c:catAx>
        <c:axId val="376501008"/>
        <c:scaling>
          <c:orientation val="minMax"/>
        </c:scaling>
        <c:delete val="1"/>
        <c:axPos val="b"/>
        <c:majorTickMark val="out"/>
        <c:minorTickMark val="none"/>
        <c:tickLblPos val="nextTo"/>
        <c:crossAx val="37649748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600">
          <a:latin typeface="Raleway" charset="0"/>
          <a:ea typeface="Raleway" charset="0"/>
          <a:cs typeface="Raleway"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154009517792699"/>
          <c:y val="0"/>
          <c:w val="0.84845990482207301"/>
          <c:h val="0.97230788399837997"/>
        </c:manualLayout>
      </c:layout>
      <c:barChart>
        <c:barDir val="col"/>
        <c:grouping val="stacked"/>
        <c:varyColors val="0"/>
        <c:ser>
          <c:idx val="2"/>
          <c:order val="0"/>
          <c:tx>
            <c:strRef>
              <c:f>Dashboard!$A$88</c:f>
              <c:strCache>
                <c:ptCount val="1"/>
                <c:pt idx="0">
                  <c:v>Red -&gt; Yellow</c:v>
                </c:pt>
              </c:strCache>
            </c:strRef>
          </c:tx>
          <c:spPr>
            <a:solidFill>
              <a:srgbClr val="C0392B"/>
            </a:solidFill>
            <a:ln w="19050">
              <a:solidFill>
                <a:schemeClr val="lt1"/>
              </a:solidFill>
            </a:ln>
            <a:effectLst/>
          </c:spPr>
          <c:invertIfNegative val="0"/>
          <c:dPt>
            <c:idx val="1"/>
            <c:invertIfNegative val="0"/>
            <c:bubble3D val="0"/>
            <c:spPr>
              <a:solidFill>
                <a:srgbClr val="C0392B"/>
              </a:solidFill>
              <a:ln w="19050">
                <a:noFill/>
              </a:ln>
              <a:effectLst/>
            </c:spPr>
            <c:extLst>
              <c:ext xmlns:c16="http://schemas.microsoft.com/office/drawing/2014/chart" uri="{C3380CC4-5D6E-409C-BE32-E72D297353CC}">
                <c16:uniqueId val="{00000001-7400-4D71-A98C-21C5D049FFDC}"/>
              </c:ext>
            </c:extLst>
          </c:dPt>
          <c:cat>
            <c:strRef>
              <c:f>Dashboard!$B$86:$D$86</c:f>
              <c:strCache>
                <c:ptCount val="2"/>
                <c:pt idx="1">
                  <c:v>SY26-27</c:v>
                </c:pt>
              </c:strCache>
            </c:strRef>
          </c:cat>
          <c:val>
            <c:numRef>
              <c:f>Dashboard!$B$88:$D$88</c:f>
              <c:numCache>
                <c:formatCode>_(* #,##0_);_(* \(#,##0\);_(* "-"??_);_(@_)</c:formatCode>
                <c:ptCount val="3"/>
                <c:pt idx="1">
                  <c:v>45</c:v>
                </c:pt>
              </c:numCache>
            </c:numRef>
          </c:val>
          <c:extLst>
            <c:ext xmlns:c16="http://schemas.microsoft.com/office/drawing/2014/chart" uri="{C3380CC4-5D6E-409C-BE32-E72D297353CC}">
              <c16:uniqueId val="{00000002-7400-4D71-A98C-21C5D049FFDC}"/>
            </c:ext>
          </c:extLst>
        </c:ser>
        <c:ser>
          <c:idx val="1"/>
          <c:order val="1"/>
          <c:tx>
            <c:strRef>
              <c:f>Dashboard!$A$89</c:f>
              <c:strCache>
                <c:ptCount val="1"/>
                <c:pt idx="0">
                  <c:v>Yellow -&gt; Green</c:v>
                </c:pt>
              </c:strCache>
            </c:strRef>
          </c:tx>
          <c:spPr>
            <a:solidFill>
              <a:srgbClr val="F3A72D"/>
            </a:solidFill>
            <a:ln w="19050">
              <a:solidFill>
                <a:schemeClr val="lt1"/>
              </a:solidFill>
            </a:ln>
            <a:effectLst/>
          </c:spPr>
          <c:invertIfNegative val="0"/>
          <c:dPt>
            <c:idx val="1"/>
            <c:invertIfNegative val="0"/>
            <c:bubble3D val="0"/>
            <c:spPr>
              <a:solidFill>
                <a:srgbClr val="F3A72D"/>
              </a:solidFill>
              <a:ln w="19050">
                <a:noFill/>
              </a:ln>
              <a:effectLst/>
            </c:spPr>
            <c:extLst>
              <c:ext xmlns:c16="http://schemas.microsoft.com/office/drawing/2014/chart" uri="{C3380CC4-5D6E-409C-BE32-E72D297353CC}">
                <c16:uniqueId val="{00000004-7400-4D71-A98C-21C5D049FFDC}"/>
              </c:ext>
            </c:extLst>
          </c:dPt>
          <c:val>
            <c:numRef>
              <c:f>Dashboard!$B$89:$D$89</c:f>
              <c:numCache>
                <c:formatCode>_(* #,##0_);_(* \(#,##0\);_(* "-"??_);_(@_)</c:formatCode>
                <c:ptCount val="3"/>
                <c:pt idx="1">
                  <c:v>15</c:v>
                </c:pt>
              </c:numCache>
            </c:numRef>
          </c:val>
          <c:extLst>
            <c:ext xmlns:c16="http://schemas.microsoft.com/office/drawing/2014/chart" uri="{C3380CC4-5D6E-409C-BE32-E72D297353CC}">
              <c16:uniqueId val="{00000005-7400-4D71-A98C-21C5D049FFDC}"/>
            </c:ext>
          </c:extLst>
        </c:ser>
        <c:ser>
          <c:idx val="0"/>
          <c:order val="2"/>
          <c:tx>
            <c:strRef>
              <c:f>Dashboard!$A$90</c:f>
              <c:strCache>
                <c:ptCount val="1"/>
                <c:pt idx="0">
                  <c:v>Green -&gt; Light Green</c:v>
                </c:pt>
              </c:strCache>
            </c:strRef>
          </c:tx>
          <c:spPr>
            <a:solidFill>
              <a:srgbClr val="AFC87B"/>
            </a:solidFill>
            <a:ln w="19050">
              <a:solidFill>
                <a:schemeClr val="lt1"/>
              </a:solidFill>
            </a:ln>
            <a:effectLst/>
          </c:spPr>
          <c:invertIfNegative val="0"/>
          <c:dPt>
            <c:idx val="1"/>
            <c:invertIfNegative val="0"/>
            <c:bubble3D val="0"/>
            <c:spPr>
              <a:solidFill>
                <a:srgbClr val="AFC87B"/>
              </a:solidFill>
              <a:ln w="19050">
                <a:noFill/>
              </a:ln>
              <a:effectLst/>
            </c:spPr>
            <c:extLst>
              <c:ext xmlns:c16="http://schemas.microsoft.com/office/drawing/2014/chart" uri="{C3380CC4-5D6E-409C-BE32-E72D297353CC}">
                <c16:uniqueId val="{00000007-7400-4D71-A98C-21C5D049FFDC}"/>
              </c:ext>
            </c:extLst>
          </c:dPt>
          <c:val>
            <c:numRef>
              <c:f>Dashboard!$B$90:$D$90</c:f>
              <c:numCache>
                <c:formatCode>_(* #,##0_);_(* \(#,##0\);_(* "-"??_);_(@_)</c:formatCode>
                <c:ptCount val="3"/>
                <c:pt idx="1">
                  <c:v>15</c:v>
                </c:pt>
              </c:numCache>
            </c:numRef>
          </c:val>
          <c:extLst>
            <c:ext xmlns:c16="http://schemas.microsoft.com/office/drawing/2014/chart" uri="{C3380CC4-5D6E-409C-BE32-E72D297353CC}">
              <c16:uniqueId val="{00000008-7400-4D71-A98C-21C5D049FFDC}"/>
            </c:ext>
          </c:extLst>
        </c:ser>
        <c:ser>
          <c:idx val="4"/>
          <c:order val="4"/>
          <c:tx>
            <c:strRef>
              <c:f>Dashboard!$A$91</c:f>
              <c:strCache>
                <c:ptCount val="1"/>
                <c:pt idx="0">
                  <c:v>Light Green Max</c:v>
                </c:pt>
              </c:strCache>
            </c:strRef>
          </c:tx>
          <c:spPr>
            <a:solidFill>
              <a:srgbClr val="C3D69B"/>
            </a:solidFill>
          </c:spPr>
          <c:invertIfNegative val="0"/>
          <c:val>
            <c:numRef>
              <c:f>Dashboard!$B$91:$D$91</c:f>
              <c:numCache>
                <c:formatCode>_(* #,##0_);_(* \(#,##0\);_(* "-"??_);_(@_)</c:formatCode>
                <c:ptCount val="3"/>
                <c:pt idx="1">
                  <c:v>234.30173791387733</c:v>
                </c:pt>
              </c:numCache>
            </c:numRef>
          </c:val>
          <c:extLst>
            <c:ext xmlns:c16="http://schemas.microsoft.com/office/drawing/2014/chart" uri="{C3380CC4-5D6E-409C-BE32-E72D297353CC}">
              <c16:uniqueId val="{00000009-7400-4D71-A98C-21C5D049FFDC}"/>
            </c:ext>
          </c:extLst>
        </c:ser>
        <c:dLbls>
          <c:showLegendKey val="0"/>
          <c:showVal val="0"/>
          <c:showCatName val="0"/>
          <c:showSerName val="0"/>
          <c:showPercent val="0"/>
          <c:showBubbleSize val="0"/>
        </c:dLbls>
        <c:gapWidth val="0"/>
        <c:overlap val="100"/>
        <c:axId val="376501792"/>
        <c:axId val="376504144"/>
      </c:barChart>
      <c:lineChart>
        <c:grouping val="standard"/>
        <c:varyColors val="0"/>
        <c:ser>
          <c:idx val="3"/>
          <c:order val="3"/>
          <c:tx>
            <c:strRef>
              <c:f>Dashboard!$A$92</c:f>
              <c:strCache>
                <c:ptCount val="1"/>
                <c:pt idx="0">
                  <c:v>GROSS MARGIN CALC:</c:v>
                </c:pt>
              </c:strCache>
            </c:strRef>
          </c:tx>
          <c:spPr>
            <a:ln w="38100" cap="rnd">
              <a:solidFill>
                <a:schemeClr val="tx1"/>
              </a:solidFill>
              <a:prstDash val="solid"/>
              <a:round/>
            </a:ln>
            <a:effectLst>
              <a:glow rad="12700">
                <a:schemeClr val="bg1">
                  <a:alpha val="73000"/>
                </a:schemeClr>
              </a:glow>
              <a:innerShdw blurRad="139700">
                <a:schemeClr val="bg1"/>
              </a:innerShdw>
            </a:effectLst>
          </c:spPr>
          <c:marker>
            <c:symbol val="none"/>
          </c:marker>
          <c:dPt>
            <c:idx val="0"/>
            <c:bubble3D val="0"/>
            <c:spPr>
              <a:ln w="38100" cap="rnd">
                <a:solidFill>
                  <a:schemeClr val="tx1"/>
                </a:solidFill>
                <a:prstDash val="solid"/>
                <a:round/>
              </a:ln>
              <a:effectLst>
                <a:glow rad="12700">
                  <a:schemeClr val="bg1">
                    <a:alpha val="73000"/>
                  </a:schemeClr>
                </a:glow>
              </a:effectLst>
            </c:spPr>
            <c:extLst>
              <c:ext xmlns:c16="http://schemas.microsoft.com/office/drawing/2014/chart" uri="{C3380CC4-5D6E-409C-BE32-E72D297353CC}">
                <c16:uniqueId val="{0000000B-7400-4D71-A98C-21C5D049FFDC}"/>
              </c:ext>
            </c:extLst>
          </c:dPt>
          <c:dPt>
            <c:idx val="1"/>
            <c:bubble3D val="0"/>
            <c:spPr>
              <a:ln w="38100" cap="rnd">
                <a:solidFill>
                  <a:schemeClr val="tx1"/>
                </a:solidFill>
                <a:prstDash val="solid"/>
                <a:miter lim="800000"/>
              </a:ln>
              <a:effectLst>
                <a:glow rad="12700">
                  <a:schemeClr val="bg1">
                    <a:alpha val="73000"/>
                  </a:schemeClr>
                </a:glow>
              </a:effectLst>
            </c:spPr>
            <c:extLst>
              <c:ext xmlns:c16="http://schemas.microsoft.com/office/drawing/2014/chart" uri="{C3380CC4-5D6E-409C-BE32-E72D297353CC}">
                <c16:uniqueId val="{0000000D-7400-4D71-A98C-21C5D049FFDC}"/>
              </c:ext>
            </c:extLst>
          </c:dPt>
          <c:dLbls>
            <c:dLbl>
              <c:idx val="0"/>
              <c:delete val="1"/>
              <c:extLst>
                <c:ext xmlns:c15="http://schemas.microsoft.com/office/drawing/2012/chart" uri="{CE6537A1-D6FC-4f65-9D91-7224C49458BB}"/>
                <c:ext xmlns:c16="http://schemas.microsoft.com/office/drawing/2014/chart" uri="{C3380CC4-5D6E-409C-BE32-E72D297353CC}">
                  <c16:uniqueId val="{0000000B-7400-4D71-A98C-21C5D049FFDC}"/>
                </c:ext>
              </c:extLst>
            </c:dLbl>
            <c:dLbl>
              <c:idx val="1"/>
              <c:delete val="1"/>
              <c:extLst>
                <c:ext xmlns:c15="http://schemas.microsoft.com/office/drawing/2012/chart" uri="{CE6537A1-D6FC-4f65-9D91-7224C49458BB}"/>
                <c:ext xmlns:c16="http://schemas.microsoft.com/office/drawing/2014/chart" uri="{C3380CC4-5D6E-409C-BE32-E72D297353CC}">
                  <c16:uniqueId val="{0000000D-7400-4D71-A98C-21C5D049FFDC}"/>
                </c:ext>
              </c:extLst>
            </c:dLbl>
            <c:dLbl>
              <c:idx val="2"/>
              <c:dLblPos val="ctr"/>
              <c:showLegendKey val="0"/>
              <c:showVal val="1"/>
              <c:showCatName val="0"/>
              <c:showSerName val="0"/>
              <c:showPercent val="0"/>
              <c:showBubbleSize val="0"/>
              <c:extLst>
                <c:ext xmlns:c15="http://schemas.microsoft.com/office/drawing/2012/chart" uri="{CE6537A1-D6FC-4f65-9D91-7224C49458BB}">
                  <c15:layout>
                    <c:manualLayout>
                      <c:w val="0.24390243902439024"/>
                      <c:h val="8.4851732761700605E-2"/>
                    </c:manualLayout>
                  </c15:layout>
                </c:ext>
                <c:ext xmlns:c16="http://schemas.microsoft.com/office/drawing/2014/chart" uri="{C3380CC4-5D6E-409C-BE32-E72D297353CC}">
                  <c16:uniqueId val="{0000000E-7400-4D71-A98C-21C5D049FFDC}"/>
                </c:ext>
              </c:extLst>
            </c:dLbl>
            <c:spPr>
              <a:solidFill>
                <a:srgbClr val="000000"/>
              </a:solidFill>
              <a:ln>
                <a:noFill/>
              </a:ln>
              <a:effectLst/>
            </c:spPr>
            <c:txPr>
              <a:bodyPr rot="0" spcFirstLastPara="1" vertOverflow="ellipsis" vert="horz" wrap="square" lIns="91440" anchor="ctr" anchorCtr="1"/>
              <a:lstStyle/>
              <a:p>
                <a:pPr>
                  <a:defRPr sz="800" b="1" i="0" u="none" strike="noStrike" kern="1200" baseline="0">
                    <a:solidFill>
                      <a:srgbClr val="FFFFFF"/>
                    </a:solidFill>
                    <a:latin typeface="Segoe UI" panose="020B0502040204020203" pitchFamily="34" charset="0"/>
                    <a:ea typeface="Raleway" charset="0"/>
                    <a:cs typeface="Raleway" charset="0"/>
                  </a:defRPr>
                </a:pPr>
                <a:endParaRPr lang="en-US"/>
              </a:p>
            </c:txPr>
            <c:dLblPos val="ctr"/>
            <c:showLegendKey val="0"/>
            <c:showVal val="0"/>
            <c:showCatName val="0"/>
            <c:showSerName val="1"/>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val>
            <c:numRef>
              <c:f>Dashboard!$B$92:$D$92</c:f>
              <c:numCache>
                <c:formatCode>_(* #,##0_);_(* \(#,##0\);_(* "-"??_);_(@_)</c:formatCode>
                <c:ptCount val="3"/>
                <c:pt idx="0">
                  <c:v>274.92065820731847</c:v>
                </c:pt>
                <c:pt idx="1">
                  <c:v>274.92065820731847</c:v>
                </c:pt>
                <c:pt idx="2">
                  <c:v>274.92065820731847</c:v>
                </c:pt>
              </c:numCache>
            </c:numRef>
          </c:val>
          <c:smooth val="0"/>
          <c:extLst>
            <c:ext xmlns:c16="http://schemas.microsoft.com/office/drawing/2014/chart" uri="{C3380CC4-5D6E-409C-BE32-E72D297353CC}">
              <c16:uniqueId val="{0000000F-7400-4D71-A98C-21C5D049FFDC}"/>
            </c:ext>
          </c:extLst>
        </c:ser>
        <c:dLbls>
          <c:showLegendKey val="0"/>
          <c:showVal val="0"/>
          <c:showCatName val="0"/>
          <c:showSerName val="0"/>
          <c:showPercent val="0"/>
          <c:showBubbleSize val="0"/>
        </c:dLbls>
        <c:marker val="1"/>
        <c:smooth val="0"/>
        <c:axId val="376501792"/>
        <c:axId val="376504144"/>
      </c:lineChart>
      <c:valAx>
        <c:axId val="376504144"/>
        <c:scaling>
          <c:orientation val="minMax"/>
          <c:max val="316"/>
          <c:min val="0"/>
        </c:scaling>
        <c:delete val="0"/>
        <c:axPos val="l"/>
        <c:numFmt formatCode="_(* #,##0_);_(* \(#,##0\);_(* &quot;-&quot;??_);_(@_)" sourceLinked="1"/>
        <c:majorTickMark val="out"/>
        <c:minorTickMark val="none"/>
        <c:tickLblPos val="nextTo"/>
        <c:spPr>
          <a:noFill/>
          <a:ln w="3175">
            <a:solidFill>
              <a:schemeClr val="tx1"/>
            </a:solidFill>
          </a:ln>
          <a:effectLst/>
        </c:spPr>
        <c:txPr>
          <a:bodyPr rot="-60000000" spcFirstLastPara="1" vertOverflow="ellipsis" vert="horz" wrap="square" anchor="ctr" anchorCtr="1"/>
          <a:lstStyle/>
          <a:p>
            <a:pPr>
              <a:defRPr sz="900" b="0" i="0" u="none" strike="noStrike" kern="1200" baseline="0">
                <a:solidFill>
                  <a:srgbClr val="7F7F7F"/>
                </a:solidFill>
                <a:latin typeface="Segoe UI"/>
                <a:ea typeface="Segoe UI"/>
                <a:cs typeface="Segoe UI"/>
              </a:defRPr>
            </a:pPr>
            <a:endParaRPr lang="en-US"/>
          </a:p>
        </c:txPr>
        <c:crossAx val="376501792"/>
        <c:crosses val="autoZero"/>
        <c:crossBetween val="between"/>
      </c:valAx>
      <c:catAx>
        <c:axId val="376501792"/>
        <c:scaling>
          <c:orientation val="minMax"/>
        </c:scaling>
        <c:delete val="0"/>
        <c:axPos val="b"/>
        <c:numFmt formatCode="General" sourceLinked="1"/>
        <c:majorTickMark val="none"/>
        <c:minorTickMark val="none"/>
        <c:tickLblPos val="nextTo"/>
        <c:spPr>
          <a:ln w="3175">
            <a:solidFill>
              <a:srgbClr val="000000"/>
            </a:solidFill>
          </a:ln>
        </c:spPr>
        <c:txPr>
          <a:bodyPr/>
          <a:lstStyle/>
          <a:p>
            <a:pPr>
              <a:defRPr sz="900" b="0">
                <a:solidFill>
                  <a:srgbClr val="7F7F7F"/>
                </a:solidFill>
                <a:latin typeface="Segoe UI"/>
                <a:ea typeface="Segoe UI"/>
                <a:cs typeface="Segoe UI"/>
              </a:defRPr>
            </a:pPr>
            <a:endParaRPr lang="en-US"/>
          </a:p>
        </c:txPr>
        <c:crossAx val="376504144"/>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600">
          <a:latin typeface="Raleway" charset="0"/>
          <a:ea typeface="Raleway" charset="0"/>
          <a:cs typeface="Raleway"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8349570096841349E-2"/>
          <c:y val="6.4450938869574204E-2"/>
          <c:w val="0.843782927036407"/>
          <c:h val="0.84667801075788696"/>
        </c:manualLayout>
      </c:layout>
      <c:barChart>
        <c:barDir val="col"/>
        <c:grouping val="clustered"/>
        <c:varyColors val="0"/>
        <c:ser>
          <c:idx val="0"/>
          <c:order val="0"/>
          <c:tx>
            <c:strRef>
              <c:f>Dashboard!$Q$107</c:f>
              <c:strCache>
                <c:ptCount val="1"/>
                <c:pt idx="0">
                  <c:v>This School</c:v>
                </c:pt>
              </c:strCache>
            </c:strRef>
          </c:tx>
          <c:spPr>
            <a:solidFill>
              <a:srgbClr val="B8462A"/>
            </a:solidFill>
            <a:ln w="9525">
              <a:solidFill>
                <a:srgbClr val="0B2332"/>
              </a:solidFill>
            </a:ln>
            <a:effectLst/>
          </c:spPr>
          <c:invertIfNegative val="0"/>
          <c:dPt>
            <c:idx val="1"/>
            <c:invertIfNegative val="0"/>
            <c:bubble3D val="0"/>
            <c:spPr>
              <a:solidFill>
                <a:srgbClr val="68AFDE"/>
              </a:solidFill>
              <a:ln w="9525">
                <a:solidFill>
                  <a:srgbClr val="0B2332"/>
                </a:solidFill>
              </a:ln>
              <a:effectLst/>
            </c:spPr>
            <c:extLst>
              <c:ext xmlns:c16="http://schemas.microsoft.com/office/drawing/2014/chart" uri="{C3380CC4-5D6E-409C-BE32-E72D297353CC}">
                <c16:uniqueId val="{00000001-D29D-4CD2-A98C-F5E73872F5EA}"/>
              </c:ext>
            </c:extLst>
          </c:dPt>
          <c:dPt>
            <c:idx val="2"/>
            <c:invertIfNegative val="0"/>
            <c:bubble3D val="0"/>
            <c:spPr>
              <a:solidFill>
                <a:srgbClr val="68AFDE"/>
              </a:solidFill>
              <a:ln w="9525">
                <a:solidFill>
                  <a:srgbClr val="0B2332"/>
                </a:solidFill>
              </a:ln>
              <a:effectLst/>
            </c:spPr>
            <c:extLst>
              <c:ext xmlns:c16="http://schemas.microsoft.com/office/drawing/2014/chart" uri="{C3380CC4-5D6E-409C-BE32-E72D297353CC}">
                <c16:uniqueId val="{00000003-D29D-4CD2-A98C-F5E73872F5EA}"/>
              </c:ext>
            </c:extLst>
          </c:dPt>
          <c:dPt>
            <c:idx val="3"/>
            <c:invertIfNegative val="0"/>
            <c:bubble3D val="0"/>
            <c:spPr>
              <a:solidFill>
                <a:srgbClr val="2980B9"/>
              </a:solidFill>
              <a:ln w="9525">
                <a:solidFill>
                  <a:srgbClr val="0B2332"/>
                </a:solidFill>
              </a:ln>
              <a:effectLst/>
            </c:spPr>
            <c:extLst>
              <c:ext xmlns:c16="http://schemas.microsoft.com/office/drawing/2014/chart" uri="{C3380CC4-5D6E-409C-BE32-E72D297353CC}">
                <c16:uniqueId val="{00000005-D29D-4CD2-A98C-F5E73872F5EA}"/>
              </c:ext>
            </c:extLst>
          </c:dPt>
          <c:dPt>
            <c:idx val="4"/>
            <c:invertIfNegative val="0"/>
            <c:bubble3D val="0"/>
            <c:spPr>
              <a:solidFill>
                <a:srgbClr val="2980B9"/>
              </a:solidFill>
              <a:ln w="9525">
                <a:solidFill>
                  <a:srgbClr val="0B2332"/>
                </a:solidFill>
              </a:ln>
              <a:effectLst/>
            </c:spPr>
            <c:extLst>
              <c:ext xmlns:c16="http://schemas.microsoft.com/office/drawing/2014/chart" uri="{C3380CC4-5D6E-409C-BE32-E72D297353CC}">
                <c16:uniqueId val="{00000007-D29D-4CD2-A98C-F5E73872F5EA}"/>
              </c:ext>
            </c:extLst>
          </c:dPt>
          <c:dLbls>
            <c:spPr>
              <a:noFill/>
              <a:ln>
                <a:noFill/>
              </a:ln>
              <a:effectLst/>
              <a:extLst>
                <a:ext uri="{909E8E84-426E-40DD-AFC4-6F175D3DCCD1}">
                  <a14:hiddenFill xmlns:a14="http://schemas.microsoft.com/office/drawing/2010/main">
                    <a:solidFill>
                      <a:srgbClr val="FFFDF5"/>
                    </a:solidFill>
                  </a14:hiddenFill>
                </a:ext>
              </a:extLst>
            </c:spPr>
            <c:txPr>
              <a:bodyPr rot="0" spcFirstLastPara="1" vertOverflow="ellipsis" vert="horz" wrap="square" anchor="ctr" anchorCtr="1"/>
              <a:lstStyle/>
              <a:p>
                <a:pPr>
                  <a:defRPr sz="1200" b="1" i="0" u="none" strike="noStrike" kern="1200" baseline="0">
                    <a:solidFill>
                      <a:srgbClr val="164564"/>
                    </a:solidFill>
                    <a:latin typeface="Segoe UI" panose="020B0502040204020203" pitchFamily="34" charset="0"/>
                    <a:ea typeface="Raleway" charset="0"/>
                    <a:cs typeface="Raleway"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(Dashboard!$R$106,Dashboard!$U$106:$X$106)</c:f>
              <c:strCache>
                <c:ptCount val="5"/>
                <c:pt idx="1">
                  <c:v> SY24-25 </c:v>
                </c:pt>
                <c:pt idx="2">
                  <c:v> SY25-26 </c:v>
                </c:pt>
                <c:pt idx="3">
                  <c:v> SY26-27 </c:v>
                </c:pt>
                <c:pt idx="4">
                  <c:v> SY27-28 </c:v>
                </c:pt>
              </c:strCache>
              <c:extLst/>
            </c:strRef>
          </c:cat>
          <c:val>
            <c:numRef>
              <c:f>(Dashboard!$R$107,Dashboard!$U$107:$X$107)</c:f>
              <c:numCache>
                <c:formatCode>_(* #,##0_);_(* \(#,##0\);_(* "-"??_);_(@_)</c:formatCode>
                <c:ptCount val="5"/>
                <c:pt idx="1">
                  <c:v>324.02455614393625</c:v>
                </c:pt>
                <c:pt idx="2">
                  <c:v>324.19626517254221</c:v>
                </c:pt>
                <c:pt idx="3">
                  <c:v>274.92065820731847</c:v>
                </c:pt>
                <c:pt idx="4">
                  <c:v>288.00157992170665</c:v>
                </c:pt>
              </c:numCache>
              <c:extLst/>
            </c:numRef>
          </c:val>
          <c:extLst>
            <c:ext xmlns:c16="http://schemas.microsoft.com/office/drawing/2014/chart" uri="{C3380CC4-5D6E-409C-BE32-E72D297353CC}">
              <c16:uniqueId val="{00000008-D29D-4CD2-A98C-F5E73872F5EA}"/>
            </c:ext>
          </c:extLst>
        </c:ser>
        <c:dLbls>
          <c:showLegendKey val="0"/>
          <c:showVal val="0"/>
          <c:showCatName val="0"/>
          <c:showSerName val="0"/>
          <c:showPercent val="0"/>
          <c:showBubbleSize val="0"/>
        </c:dLbls>
        <c:gapWidth val="0"/>
        <c:axId val="123122376"/>
        <c:axId val="375671328"/>
      </c:barChart>
      <c:lineChart>
        <c:grouping val="standard"/>
        <c:varyColors val="0"/>
        <c:ser>
          <c:idx val="1"/>
          <c:order val="1"/>
          <c:tx>
            <c:strRef>
              <c:f>Dashboard!$Q$108</c:f>
              <c:strCache>
                <c:ptCount val="1"/>
                <c:pt idx="0">
                  <c:v>Strong</c:v>
                </c:pt>
              </c:strCache>
            </c:strRef>
          </c:tx>
          <c:spPr>
            <a:ln w="12700" cap="rnd">
              <a:solidFill>
                <a:srgbClr val="164564"/>
              </a:solidFill>
              <a:prstDash val="sysDot"/>
              <a:round/>
            </a:ln>
            <a:effectLst/>
          </c:spPr>
          <c:marker>
            <c:symbol val="none"/>
          </c:marker>
          <c:dLbls>
            <c:dLbl>
              <c:idx val="0"/>
              <c:dLblPos val="l"/>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9-D29D-4CD2-A98C-F5E73872F5EA}"/>
                </c:ext>
              </c:extLst>
            </c:dLbl>
            <c:dLbl>
              <c:idx val="1"/>
              <c:delete val="1"/>
              <c:extLst>
                <c:ext xmlns:c15="http://schemas.microsoft.com/office/drawing/2012/chart" uri="{CE6537A1-D6FC-4f65-9D91-7224C49458BB}"/>
                <c:ext xmlns:c16="http://schemas.microsoft.com/office/drawing/2014/chart" uri="{C3380CC4-5D6E-409C-BE32-E72D297353CC}">
                  <c16:uniqueId val="{0000000A-D29D-4CD2-A98C-F5E73872F5EA}"/>
                </c:ext>
              </c:extLst>
            </c:dLbl>
            <c:dLbl>
              <c:idx val="2"/>
              <c:delete val="1"/>
              <c:extLst>
                <c:ext xmlns:c15="http://schemas.microsoft.com/office/drawing/2012/chart" uri="{CE6537A1-D6FC-4f65-9D91-7224C49458BB}"/>
                <c:ext xmlns:c16="http://schemas.microsoft.com/office/drawing/2014/chart" uri="{C3380CC4-5D6E-409C-BE32-E72D297353CC}">
                  <c16:uniqueId val="{0000000B-D29D-4CD2-A98C-F5E73872F5EA}"/>
                </c:ext>
              </c:extLst>
            </c:dLbl>
            <c:dLbl>
              <c:idx val="3"/>
              <c:delete val="1"/>
              <c:extLst>
                <c:ext xmlns:c15="http://schemas.microsoft.com/office/drawing/2012/chart" uri="{CE6537A1-D6FC-4f65-9D91-7224C49458BB}"/>
                <c:ext xmlns:c16="http://schemas.microsoft.com/office/drawing/2014/chart" uri="{C3380CC4-5D6E-409C-BE32-E72D297353CC}">
                  <c16:uniqueId val="{0000000C-D29D-4CD2-A98C-F5E73872F5EA}"/>
                </c:ext>
              </c:extLst>
            </c:dLbl>
            <c:dLbl>
              <c:idx val="4"/>
              <c:delete val="1"/>
              <c:extLst>
                <c:ext xmlns:c15="http://schemas.microsoft.com/office/drawing/2012/chart" uri="{CE6537A1-D6FC-4f65-9D91-7224C49458BB}"/>
                <c:ext xmlns:c16="http://schemas.microsoft.com/office/drawing/2014/chart" uri="{C3380CC4-5D6E-409C-BE32-E72D297353CC}">
                  <c16:uniqueId val="{0000000D-D29D-4CD2-A98C-F5E73872F5EA}"/>
                </c:ext>
              </c:extLst>
            </c:dLbl>
            <c:spPr>
              <a:solidFill>
                <a:srgbClr val="FFFFFF"/>
              </a:solidFill>
              <a:ln>
                <a:noFill/>
              </a:ln>
              <a:effectLst/>
            </c:spPr>
            <c:txPr>
              <a:bodyPr rot="0" spcFirstLastPara="1" vertOverflow="ellipsis" vert="horz" wrap="square" anchor="ctr" anchorCtr="1"/>
              <a:lstStyle/>
              <a:p>
                <a:pPr>
                  <a:defRPr sz="800" b="0" i="0" u="none" strike="noStrike" kern="1200" baseline="0">
                    <a:solidFill>
                      <a:srgbClr val="164564"/>
                    </a:solidFill>
                    <a:latin typeface="Segoe UI" panose="020B0502040204020203" pitchFamily="34" charset="0"/>
                    <a:ea typeface="Raleway" charset="0"/>
                    <a:cs typeface="Raleway"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5"/>
              <c:pt idx="0">
                <c:v>0</c:v>
              </c:pt>
              <c:pt idx="1">
                <c:v>0</c:v>
              </c:pt>
              <c:pt idx="2">
                <c:v>0</c:v>
              </c:pt>
              <c:pt idx="3">
                <c:v>0</c:v>
              </c:pt>
              <c:pt idx="4">
                <c:v>0</c:v>
              </c:pt>
            </c:numLit>
          </c:cat>
          <c:val>
            <c:numRef>
              <c:f>(Dashboard!$R$108,Dashboard!$U$108:$Y$108)</c:f>
              <c:numCache>
                <c:formatCode>_(* #,##0_);_(* \(#,##0\);_(* "-"??_);_(@_)</c:formatCode>
                <c:ptCount val="6"/>
                <c:pt idx="0">
                  <c:v>90</c:v>
                </c:pt>
                <c:pt idx="1">
                  <c:v>90</c:v>
                </c:pt>
                <c:pt idx="2">
                  <c:v>90</c:v>
                </c:pt>
                <c:pt idx="3">
                  <c:v>90</c:v>
                </c:pt>
                <c:pt idx="4">
                  <c:v>90</c:v>
                </c:pt>
                <c:pt idx="5">
                  <c:v>90</c:v>
                </c:pt>
              </c:numCache>
              <c:extLst/>
            </c:numRef>
          </c:val>
          <c:smooth val="0"/>
          <c:extLst>
            <c:ext xmlns:c16="http://schemas.microsoft.com/office/drawing/2014/chart" uri="{C3380CC4-5D6E-409C-BE32-E72D297353CC}">
              <c16:uniqueId val="{0000000E-D29D-4CD2-A98C-F5E73872F5EA}"/>
            </c:ext>
          </c:extLst>
        </c:ser>
        <c:ser>
          <c:idx val="2"/>
          <c:order val="2"/>
          <c:tx>
            <c:strRef>
              <c:f>Dashboard!$Q$109</c:f>
              <c:strCache>
                <c:ptCount val="1"/>
                <c:pt idx="0">
                  <c:v>Average</c:v>
                </c:pt>
              </c:strCache>
            </c:strRef>
          </c:tx>
          <c:spPr>
            <a:ln w="12700" cap="rnd">
              <a:solidFill>
                <a:srgbClr val="164564"/>
              </a:solidFill>
              <a:prstDash val="sysDot"/>
              <a:round/>
            </a:ln>
            <a:effectLst/>
          </c:spPr>
          <c:marker>
            <c:symbol val="none"/>
          </c:marker>
          <c:dLbls>
            <c:dLbl>
              <c:idx val="0"/>
              <c:dLblPos val="l"/>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F-D29D-4CD2-A98C-F5E73872F5EA}"/>
                </c:ext>
              </c:extLst>
            </c:dLbl>
            <c:dLbl>
              <c:idx val="1"/>
              <c:delete val="1"/>
              <c:extLst>
                <c:ext xmlns:c15="http://schemas.microsoft.com/office/drawing/2012/chart" uri="{CE6537A1-D6FC-4f65-9D91-7224C49458BB}"/>
                <c:ext xmlns:c16="http://schemas.microsoft.com/office/drawing/2014/chart" uri="{C3380CC4-5D6E-409C-BE32-E72D297353CC}">
                  <c16:uniqueId val="{00000010-D29D-4CD2-A98C-F5E73872F5EA}"/>
                </c:ext>
              </c:extLst>
            </c:dLbl>
            <c:dLbl>
              <c:idx val="2"/>
              <c:delete val="1"/>
              <c:extLst>
                <c:ext xmlns:c15="http://schemas.microsoft.com/office/drawing/2012/chart" uri="{CE6537A1-D6FC-4f65-9D91-7224C49458BB}"/>
                <c:ext xmlns:c16="http://schemas.microsoft.com/office/drawing/2014/chart" uri="{C3380CC4-5D6E-409C-BE32-E72D297353CC}">
                  <c16:uniqueId val="{00000011-D29D-4CD2-A98C-F5E73872F5EA}"/>
                </c:ext>
              </c:extLst>
            </c:dLbl>
            <c:dLbl>
              <c:idx val="3"/>
              <c:delete val="1"/>
              <c:extLst>
                <c:ext xmlns:c15="http://schemas.microsoft.com/office/drawing/2012/chart" uri="{CE6537A1-D6FC-4f65-9D91-7224C49458BB}"/>
                <c:ext xmlns:c16="http://schemas.microsoft.com/office/drawing/2014/chart" uri="{C3380CC4-5D6E-409C-BE32-E72D297353CC}">
                  <c16:uniqueId val="{00000012-D29D-4CD2-A98C-F5E73872F5EA}"/>
                </c:ext>
              </c:extLst>
            </c:dLbl>
            <c:dLbl>
              <c:idx val="4"/>
              <c:delete val="1"/>
              <c:extLst>
                <c:ext xmlns:c15="http://schemas.microsoft.com/office/drawing/2012/chart" uri="{CE6537A1-D6FC-4f65-9D91-7224C49458BB}"/>
                <c:ext xmlns:c16="http://schemas.microsoft.com/office/drawing/2014/chart" uri="{C3380CC4-5D6E-409C-BE32-E72D297353CC}">
                  <c16:uniqueId val="{00000013-D29D-4CD2-A98C-F5E73872F5EA}"/>
                </c:ext>
              </c:extLst>
            </c:dLbl>
            <c:dLbl>
              <c:idx val="5"/>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D29D-4CD2-A98C-F5E73872F5EA}"/>
                </c:ext>
              </c:extLst>
            </c:dLbl>
            <c:spPr>
              <a:solidFill>
                <a:srgbClr val="FFFFFF"/>
              </a:solidFill>
              <a:ln>
                <a:noFill/>
              </a:ln>
              <a:effectLst/>
            </c:spPr>
            <c:txPr>
              <a:bodyPr rot="0" spcFirstLastPara="1" vertOverflow="ellipsis" vert="horz" wrap="square" anchor="ctr" anchorCtr="1"/>
              <a:lstStyle/>
              <a:p>
                <a:pPr>
                  <a:defRPr sz="800" b="0" i="0" u="none" strike="noStrike" kern="1200" baseline="0">
                    <a:solidFill>
                      <a:srgbClr val="164564"/>
                    </a:solidFill>
                    <a:latin typeface="Segoe UI" panose="020B0502040204020203" pitchFamily="34" charset="0"/>
                    <a:ea typeface="Raleway" charset="0"/>
                    <a:cs typeface="Raleway" charset="0"/>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numLit>
              <c:formatCode>General</c:formatCode>
              <c:ptCount val="5"/>
              <c:pt idx="0">
                <c:v>0</c:v>
              </c:pt>
              <c:pt idx="1">
                <c:v>0</c:v>
              </c:pt>
              <c:pt idx="2">
                <c:v>0</c:v>
              </c:pt>
              <c:pt idx="3">
                <c:v>0</c:v>
              </c:pt>
              <c:pt idx="4">
                <c:v>0</c:v>
              </c:pt>
            </c:numLit>
          </c:cat>
          <c:val>
            <c:numRef>
              <c:f>(Dashboard!$R$109,Dashboard!$U$109:$Y$109)</c:f>
              <c:numCache>
                <c:formatCode>_(* #,##0_);_(* \(#,##0\);_(* "-"??_);_(@_)</c:formatCode>
                <c:ptCount val="6"/>
                <c:pt idx="0">
                  <c:v>60</c:v>
                </c:pt>
                <c:pt idx="1">
                  <c:v>60</c:v>
                </c:pt>
                <c:pt idx="2">
                  <c:v>60</c:v>
                </c:pt>
                <c:pt idx="3">
                  <c:v>60</c:v>
                </c:pt>
                <c:pt idx="4">
                  <c:v>60</c:v>
                </c:pt>
                <c:pt idx="5">
                  <c:v>60</c:v>
                </c:pt>
              </c:numCache>
              <c:extLst/>
            </c:numRef>
          </c:val>
          <c:smooth val="0"/>
          <c:extLst>
            <c:ext xmlns:c16="http://schemas.microsoft.com/office/drawing/2014/chart" uri="{C3380CC4-5D6E-409C-BE32-E72D297353CC}">
              <c16:uniqueId val="{00000015-D29D-4CD2-A98C-F5E73872F5EA}"/>
            </c:ext>
          </c:extLst>
        </c:ser>
        <c:ser>
          <c:idx val="3"/>
          <c:order val="3"/>
          <c:tx>
            <c:strRef>
              <c:f>Dashboard!$Q$110</c:f>
              <c:strCache>
                <c:ptCount val="1"/>
                <c:pt idx="0">
                  <c:v>Concern</c:v>
                </c:pt>
              </c:strCache>
            </c:strRef>
          </c:tx>
          <c:spPr>
            <a:ln w="12700" cap="rnd">
              <a:solidFill>
                <a:srgbClr val="164564"/>
              </a:solidFill>
              <a:prstDash val="sysDot"/>
              <a:round/>
            </a:ln>
            <a:effectLst/>
          </c:spPr>
          <c:marker>
            <c:symbol val="none"/>
          </c:marker>
          <c:dLbls>
            <c:dLbl>
              <c:idx val="0"/>
              <c:dLblPos val="l"/>
              <c:showLegendKey val="0"/>
              <c:showVal val="0"/>
              <c:showCatName val="0"/>
              <c:showSerName val="1"/>
              <c:showPercent val="0"/>
              <c:showBubbleSize val="0"/>
              <c:separator>:</c:separator>
              <c:extLst>
                <c:ext xmlns:c15="http://schemas.microsoft.com/office/drawing/2012/chart" uri="{CE6537A1-D6FC-4f65-9D91-7224C49458BB}"/>
                <c:ext xmlns:c16="http://schemas.microsoft.com/office/drawing/2014/chart" uri="{C3380CC4-5D6E-409C-BE32-E72D297353CC}">
                  <c16:uniqueId val="{00000016-D29D-4CD2-A98C-F5E73872F5EA}"/>
                </c:ext>
              </c:extLst>
            </c:dLbl>
            <c:dLbl>
              <c:idx val="1"/>
              <c:delete val="1"/>
              <c:extLst>
                <c:ext xmlns:c15="http://schemas.microsoft.com/office/drawing/2012/chart" uri="{CE6537A1-D6FC-4f65-9D91-7224C49458BB}"/>
                <c:ext xmlns:c16="http://schemas.microsoft.com/office/drawing/2014/chart" uri="{C3380CC4-5D6E-409C-BE32-E72D297353CC}">
                  <c16:uniqueId val="{00000017-D29D-4CD2-A98C-F5E73872F5EA}"/>
                </c:ext>
              </c:extLst>
            </c:dLbl>
            <c:dLbl>
              <c:idx val="2"/>
              <c:delete val="1"/>
              <c:extLst>
                <c:ext xmlns:c15="http://schemas.microsoft.com/office/drawing/2012/chart" uri="{CE6537A1-D6FC-4f65-9D91-7224C49458BB}"/>
                <c:ext xmlns:c16="http://schemas.microsoft.com/office/drawing/2014/chart" uri="{C3380CC4-5D6E-409C-BE32-E72D297353CC}">
                  <c16:uniqueId val="{00000018-D29D-4CD2-A98C-F5E73872F5EA}"/>
                </c:ext>
              </c:extLst>
            </c:dLbl>
            <c:dLbl>
              <c:idx val="3"/>
              <c:delete val="1"/>
              <c:extLst>
                <c:ext xmlns:c15="http://schemas.microsoft.com/office/drawing/2012/chart" uri="{CE6537A1-D6FC-4f65-9D91-7224C49458BB}"/>
                <c:ext xmlns:c16="http://schemas.microsoft.com/office/drawing/2014/chart" uri="{C3380CC4-5D6E-409C-BE32-E72D297353CC}">
                  <c16:uniqueId val="{00000019-D29D-4CD2-A98C-F5E73872F5EA}"/>
                </c:ext>
              </c:extLst>
            </c:dLbl>
            <c:dLbl>
              <c:idx val="4"/>
              <c:delete val="1"/>
              <c:extLst>
                <c:ext xmlns:c15="http://schemas.microsoft.com/office/drawing/2012/chart" uri="{CE6537A1-D6FC-4f65-9D91-7224C49458BB}"/>
                <c:ext xmlns:c16="http://schemas.microsoft.com/office/drawing/2014/chart" uri="{C3380CC4-5D6E-409C-BE32-E72D297353CC}">
                  <c16:uniqueId val="{0000001A-D29D-4CD2-A98C-F5E73872F5EA}"/>
                </c:ext>
              </c:extLst>
            </c:dLbl>
            <c:dLbl>
              <c:idx val="5"/>
              <c:showLegendKey val="0"/>
              <c:showVal val="1"/>
              <c:showCatName val="0"/>
              <c:showSerName val="0"/>
              <c:showPercent val="0"/>
              <c:showBubbleSize val="0"/>
              <c:separator>:</c:separator>
              <c:extLst>
                <c:ext xmlns:c15="http://schemas.microsoft.com/office/drawing/2012/chart" uri="{CE6537A1-D6FC-4f65-9D91-7224C49458BB}"/>
                <c:ext xmlns:c16="http://schemas.microsoft.com/office/drawing/2014/chart" uri="{C3380CC4-5D6E-409C-BE32-E72D297353CC}">
                  <c16:uniqueId val="{0000001B-D29D-4CD2-A98C-F5E73872F5EA}"/>
                </c:ext>
              </c:extLst>
            </c:dLbl>
            <c:spPr>
              <a:solidFill>
                <a:srgbClr val="FFFFFF"/>
              </a:solidFill>
              <a:ln>
                <a:noFill/>
              </a:ln>
              <a:effectLst/>
            </c:spPr>
            <c:txPr>
              <a:bodyPr rot="0" spcFirstLastPara="1" vertOverflow="ellipsis" vert="horz" wrap="square" anchor="ctr" anchorCtr="1"/>
              <a:lstStyle/>
              <a:p>
                <a:pPr>
                  <a:defRPr sz="800" b="0" i="0" u="none" strike="noStrike" kern="1200" baseline="0">
                    <a:solidFill>
                      <a:srgbClr val="164564"/>
                    </a:solidFill>
                    <a:latin typeface="Segoe UI" panose="020B0502040204020203" pitchFamily="34" charset="0"/>
                    <a:ea typeface="Raleway" charset="0"/>
                    <a:cs typeface="Raleway" charset="0"/>
                  </a:defRPr>
                </a:pPr>
                <a:endParaRPr lang="en-US"/>
              </a:p>
            </c:txPr>
            <c:showLegendKey val="0"/>
            <c:showVal val="0"/>
            <c:showCatName val="0"/>
            <c:showSerName val="1"/>
            <c:showPercent val="0"/>
            <c:showBubbleSize val="0"/>
            <c:separator>:</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Lit>
              <c:formatCode>General</c:formatCode>
              <c:ptCount val="5"/>
              <c:pt idx="0">
                <c:v>0</c:v>
              </c:pt>
              <c:pt idx="1">
                <c:v>0</c:v>
              </c:pt>
              <c:pt idx="2">
                <c:v>0</c:v>
              </c:pt>
              <c:pt idx="3">
                <c:v>0</c:v>
              </c:pt>
              <c:pt idx="4">
                <c:v>0</c:v>
              </c:pt>
            </c:numLit>
          </c:cat>
          <c:val>
            <c:numRef>
              <c:f>(Dashboard!$R$110,Dashboard!$U$110:$Y$110)</c:f>
              <c:numCache>
                <c:formatCode>General</c:formatCode>
                <c:ptCount val="6"/>
                <c:pt idx="0">
                  <c:v>30</c:v>
                </c:pt>
                <c:pt idx="1">
                  <c:v>30</c:v>
                </c:pt>
                <c:pt idx="2">
                  <c:v>30</c:v>
                </c:pt>
                <c:pt idx="3">
                  <c:v>30</c:v>
                </c:pt>
                <c:pt idx="4">
                  <c:v>30</c:v>
                </c:pt>
                <c:pt idx="5">
                  <c:v>30</c:v>
                </c:pt>
              </c:numCache>
              <c:extLst/>
            </c:numRef>
          </c:val>
          <c:smooth val="0"/>
          <c:extLst>
            <c:ext xmlns:c16="http://schemas.microsoft.com/office/drawing/2014/chart" uri="{C3380CC4-5D6E-409C-BE32-E72D297353CC}">
              <c16:uniqueId val="{0000001C-D29D-4CD2-A98C-F5E73872F5EA}"/>
            </c:ext>
          </c:extLst>
        </c:ser>
        <c:dLbls>
          <c:showLegendKey val="0"/>
          <c:showVal val="0"/>
          <c:showCatName val="0"/>
          <c:showSerName val="0"/>
          <c:showPercent val="0"/>
          <c:showBubbleSize val="0"/>
        </c:dLbls>
        <c:marker val="1"/>
        <c:smooth val="0"/>
        <c:axId val="123122376"/>
        <c:axId val="375671328"/>
      </c:lineChart>
      <c:catAx>
        <c:axId val="123122376"/>
        <c:scaling>
          <c:orientation val="minMax"/>
        </c:scaling>
        <c:delete val="0"/>
        <c:axPos val="b"/>
        <c:numFmt formatCode="General" sourceLinked="1"/>
        <c:majorTickMark val="none"/>
        <c:minorTickMark val="none"/>
        <c:tickLblPos val="nextTo"/>
        <c:spPr>
          <a:noFill/>
          <a:ln w="9525" cap="flat" cmpd="sng" algn="ctr">
            <a:noFill/>
            <a:round/>
          </a:ln>
          <a:effectLst/>
        </c:spPr>
        <c:txPr>
          <a:bodyPr rot="0" spcFirstLastPara="1" vertOverflow="ellipsis" wrap="square" anchor="ctr" anchorCtr="1"/>
          <a:lstStyle/>
          <a:p>
            <a:pPr>
              <a:defRPr sz="900" b="0" i="0" u="none" strike="noStrike" kern="1200" baseline="0">
                <a:solidFill>
                  <a:srgbClr val="7F7F7F"/>
                </a:solidFill>
                <a:latin typeface="Segoe UI"/>
                <a:ea typeface="Segoe UI"/>
                <a:cs typeface="Segoe UI"/>
              </a:defRPr>
            </a:pPr>
            <a:endParaRPr lang="en-US"/>
          </a:p>
        </c:txPr>
        <c:crossAx val="375671328"/>
        <c:crosses val="autoZero"/>
        <c:auto val="1"/>
        <c:lblAlgn val="ctr"/>
        <c:lblOffset val="100"/>
        <c:noMultiLvlLbl val="0"/>
      </c:catAx>
      <c:valAx>
        <c:axId val="375671328"/>
        <c:scaling>
          <c:orientation val="minMax"/>
        </c:scaling>
        <c:delete val="1"/>
        <c:axPos val="l"/>
        <c:majorGridlines>
          <c:spPr>
            <a:ln w="9525" cap="flat" cmpd="sng" algn="ctr">
              <a:noFill/>
              <a:round/>
            </a:ln>
            <a:effectLst/>
          </c:spPr>
        </c:majorGridlines>
        <c:numFmt formatCode="_(* #,##0_);_(* \(#,##0\);_(* &quot;-&quot;??_);_(@_)" sourceLinked="1"/>
        <c:majorTickMark val="none"/>
        <c:minorTickMark val="none"/>
        <c:tickLblPos val="nextTo"/>
        <c:crossAx val="123122376"/>
        <c:crosses val="autoZero"/>
        <c:crossBetween val="midCat"/>
      </c:valAx>
      <c:spPr>
        <a:noFill/>
        <a:ln>
          <a:noFill/>
        </a:ln>
        <a:effectLst/>
      </c:spPr>
    </c:plotArea>
    <c:plotVisOnly val="1"/>
    <c:dispBlanksAs val="gap"/>
    <c:showDLblsOverMax val="0"/>
  </c:chart>
  <c:spPr>
    <a:noFill/>
    <a:ln w="9525" cap="flat" cmpd="sng" algn="ctr">
      <a:noFill/>
      <a:round/>
    </a:ln>
    <a:effectLst/>
  </c:spPr>
  <c:txPr>
    <a:bodyPr/>
    <a:lstStyle/>
    <a:p>
      <a:pPr>
        <a:defRPr sz="1400">
          <a:latin typeface="Raleway" charset="0"/>
          <a:ea typeface="Raleway" charset="0"/>
          <a:cs typeface="Raleway"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457774390095128"/>
          <c:y val="6.29003287906022E-2"/>
          <c:w val="0.79307552894858324"/>
          <c:h val="0.78826166944316123"/>
        </c:manualLayout>
      </c:layout>
      <c:scatterChart>
        <c:scatterStyle val="lineMarker"/>
        <c:varyColors val="0"/>
        <c:ser>
          <c:idx val="0"/>
          <c:order val="0"/>
          <c:tx>
            <c:v>EdOps Clients</c:v>
          </c:tx>
          <c:spPr>
            <a:ln w="28575" cap="rnd">
              <a:noFill/>
              <a:round/>
            </a:ln>
            <a:effectLst/>
          </c:spPr>
          <c:marker>
            <c:symbol val="circle"/>
            <c:size val="16"/>
            <c:spPr>
              <a:solidFill>
                <a:srgbClr val="F3A72D">
                  <a:alpha val="63000"/>
                </a:srgbClr>
              </a:solidFill>
              <a:ln w="12700">
                <a:noFill/>
              </a:ln>
              <a:effectLst/>
            </c:spPr>
          </c:marker>
          <c:dPt>
            <c:idx val="26"/>
            <c:marker>
              <c:spPr>
                <a:solidFill>
                  <a:srgbClr val="F3A72D">
                    <a:alpha val="63000"/>
                  </a:srgbClr>
                </a:solidFill>
                <a:ln w="38100">
                  <a:noFill/>
                </a:ln>
                <a:effectLst>
                  <a:innerShdw blurRad="38100">
                    <a:schemeClr val="bg1"/>
                  </a:innerShdw>
                </a:effectLst>
              </c:spPr>
            </c:marker>
            <c:bubble3D val="0"/>
            <c:spPr>
              <a:ln w="28575" cap="rnd">
                <a:noFill/>
                <a:round/>
              </a:ln>
              <a:effectLst>
                <a:innerShdw blurRad="38100">
                  <a:schemeClr val="bg1"/>
                </a:innerShdw>
              </a:effectLst>
            </c:spPr>
            <c:extLst>
              <c:ext xmlns:c16="http://schemas.microsoft.com/office/drawing/2014/chart" uri="{C3380CC4-5D6E-409C-BE32-E72D297353CC}">
                <c16:uniqueId val="{00000001-986A-495B-BEC4-E46D6CC3FD72}"/>
              </c:ext>
            </c:extLst>
          </c:dPt>
          <c:dPt>
            <c:idx val="27"/>
            <c:marker>
              <c:spPr>
                <a:solidFill>
                  <a:srgbClr val="F3A72D">
                    <a:alpha val="63000"/>
                  </a:srgbClr>
                </a:solidFill>
                <a:ln w="9525">
                  <a:noFill/>
                </a:ln>
                <a:effectLst/>
              </c:spPr>
            </c:marker>
            <c:bubble3D val="0"/>
            <c:spPr>
              <a:ln w="25400" cap="rnd">
                <a:noFill/>
                <a:round/>
              </a:ln>
              <a:effectLst/>
            </c:spPr>
            <c:extLst>
              <c:ext xmlns:c16="http://schemas.microsoft.com/office/drawing/2014/chart" uri="{C3380CC4-5D6E-409C-BE32-E72D297353CC}">
                <c16:uniqueId val="{00000003-986A-495B-BEC4-E46D6CC3FD72}"/>
              </c:ext>
            </c:extLst>
          </c:dPt>
          <c:dPt>
            <c:idx val="39"/>
            <c:marker>
              <c:spPr>
                <a:solidFill>
                  <a:srgbClr val="F3A72D">
                    <a:alpha val="63000"/>
                  </a:srgbClr>
                </a:solidFill>
                <a:ln w="31750">
                  <a:noFill/>
                </a:ln>
                <a:effectLst/>
              </c:spPr>
            </c:marker>
            <c:bubble3D val="0"/>
            <c:extLst>
              <c:ext xmlns:c16="http://schemas.microsoft.com/office/drawing/2014/chart" uri="{C3380CC4-5D6E-409C-BE32-E72D297353CC}">
                <c16:uniqueId val="{00000004-986A-495B-BEC4-E46D6CC3FD72}"/>
              </c:ext>
            </c:extLst>
          </c:dPt>
          <c:xVal>
            <c:numRef>
              <c:f>DP!$D$209:$D$252</c:f>
              <c:numCache>
                <c:formatCode>_(* #,##0_);_(* \(#,##0\);_(* "-"??_);_(@_)</c:formatCode>
                <c:ptCount val="44"/>
                <c:pt idx="0">
                  <c:v>84.339370453032345</c:v>
                </c:pt>
                <c:pt idx="1">
                  <c:v>217.90018123766552</c:v>
                </c:pt>
                <c:pt idx="2">
                  <c:v>201.98796437440387</c:v>
                </c:pt>
                <c:pt idx="3">
                  <c:v>265.01382952394948</c:v>
                </c:pt>
                <c:pt idx="4">
                  <c:v>137.78837062908931</c:v>
                </c:pt>
                <c:pt idx="5">
                  <c:v>283.76541438313421</c:v>
                </c:pt>
                <c:pt idx="6">
                  <c:v>262.4678266920173</c:v>
                </c:pt>
                <c:pt idx="7">
                  <c:v>7.267658628863523</c:v>
                </c:pt>
                <c:pt idx="8">
                  <c:v>161.31160954453532</c:v>
                </c:pt>
                <c:pt idx="9">
                  <c:v>102.31392195290036</c:v>
                </c:pt>
                <c:pt idx="10">
                  <c:v>151.12872093530405</c:v>
                </c:pt>
                <c:pt idx="11">
                  <c:v>104.05084133184782</c:v>
                </c:pt>
                <c:pt idx="12">
                  <c:v>319.33543672309912</c:v>
                </c:pt>
                <c:pt idx="13">
                  <c:v>88.669043130342942</c:v>
                </c:pt>
                <c:pt idx="14">
                  <c:v>171.52024688478411</c:v>
                </c:pt>
                <c:pt idx="15">
                  <c:v>187.61886765307827</c:v>
                </c:pt>
                <c:pt idx="16">
                  <c:v>291.95383207934475</c:v>
                </c:pt>
                <c:pt idx="17">
                  <c:v>184.89269132656628</c:v>
                </c:pt>
                <c:pt idx="18">
                  <c:v>181.60666900133705</c:v>
                </c:pt>
                <c:pt idx="19">
                  <c:v>109.93889700802137</c:v>
                </c:pt>
                <c:pt idx="20">
                  <c:v>101.74790750562804</c:v>
                </c:pt>
                <c:pt idx="21">
                  <c:v>115.19284302812507</c:v>
                </c:pt>
                <c:pt idx="22">
                  <c:v>139.22632657927542</c:v>
                </c:pt>
                <c:pt idx="23">
                  <c:v>95.046985341555967</c:v>
                </c:pt>
                <c:pt idx="24">
                  <c:v>174.03523168427904</c:v>
                </c:pt>
                <c:pt idx="25">
                  <c:v>315.07153742664315</c:v>
                </c:pt>
                <c:pt idx="26">
                  <c:v>233.222573653951</c:v>
                </c:pt>
                <c:pt idx="27">
                  <c:v>175.93010327682521</c:v>
                </c:pt>
                <c:pt idx="28">
                  <c:v>196.59754141649404</c:v>
                </c:pt>
                <c:pt idx="29">
                  <c:v>138.23537395768466</c:v>
                </c:pt>
                <c:pt idx="30">
                  <c:v>146.66153232180829</c:v>
                </c:pt>
                <c:pt idx="31">
                  <c:v>183.36512486496372</c:v>
                </c:pt>
                <c:pt idx="32">
                  <c:v>574.18624591584467</c:v>
                </c:pt>
                <c:pt idx="33">
                  <c:v>591.93202079684659</c:v>
                </c:pt>
                <c:pt idx="34">
                  <c:v>219.5611777498529</c:v>
                </c:pt>
                <c:pt idx="35">
                  <c:v>306.9946016547533</c:v>
                </c:pt>
                <c:pt idx="36">
                  <c:v>323.34431117674023</c:v>
                </c:pt>
                <c:pt idx="37">
                  <c:v>227.04101043920315</c:v>
                </c:pt>
                <c:pt idx="38">
                  <c:v>127.5192334205789</c:v>
                </c:pt>
                <c:pt idx="39">
                  <c:v>221.35998259015</c:v>
                </c:pt>
              </c:numCache>
            </c:numRef>
          </c:xVal>
          <c:yVal>
            <c:numRef>
              <c:f>DP!$C$209:$C$252</c:f>
              <c:numCache>
                <c:formatCode>0%</c:formatCode>
                <c:ptCount val="44"/>
                <c:pt idx="0">
                  <c:v>-2.6644443759879052E-2</c:v>
                </c:pt>
                <c:pt idx="1">
                  <c:v>8.647026347021125E-2</c:v>
                </c:pt>
                <c:pt idx="2">
                  <c:v>-5.8188178745627671E-2</c:v>
                </c:pt>
                <c:pt idx="3">
                  <c:v>7.1057267463278645E-2</c:v>
                </c:pt>
                <c:pt idx="4">
                  <c:v>1.9724158905525022E-2</c:v>
                </c:pt>
                <c:pt idx="5">
                  <c:v>1.4373163679926018E-2</c:v>
                </c:pt>
                <c:pt idx="6">
                  <c:v>2.6156115865442073E-2</c:v>
                </c:pt>
                <c:pt idx="7">
                  <c:v>-7.0514159571409454E-2</c:v>
                </c:pt>
                <c:pt idx="8">
                  <c:v>-5.6234229338666094E-3</c:v>
                </c:pt>
                <c:pt idx="9">
                  <c:v>-4.0851813460898764E-2</c:v>
                </c:pt>
                <c:pt idx="10">
                  <c:v>-9.6627395522723755E-3</c:v>
                </c:pt>
                <c:pt idx="11">
                  <c:v>3.5618673896465121E-2</c:v>
                </c:pt>
                <c:pt idx="12">
                  <c:v>0.20726878780068123</c:v>
                </c:pt>
                <c:pt idx="13">
                  <c:v>2.6161124612203504E-2</c:v>
                </c:pt>
                <c:pt idx="14">
                  <c:v>-2.6865730372450749E-3</c:v>
                </c:pt>
                <c:pt idx="15">
                  <c:v>6.4764691594869639E-3</c:v>
                </c:pt>
                <c:pt idx="16">
                  <c:v>0.20897278543768638</c:v>
                </c:pt>
                <c:pt idx="17">
                  <c:v>1.965884824563751E-2</c:v>
                </c:pt>
                <c:pt idx="18">
                  <c:v>1.8625174336080762E-2</c:v>
                </c:pt>
                <c:pt idx="19">
                  <c:v>-8.4929929832302728E-3</c:v>
                </c:pt>
                <c:pt idx="20">
                  <c:v>6.4569102432656206E-2</c:v>
                </c:pt>
                <c:pt idx="21">
                  <c:v>-1.5276024198645143E-2</c:v>
                </c:pt>
                <c:pt idx="22">
                  <c:v>2.7869043925629058E-4</c:v>
                </c:pt>
                <c:pt idx="23">
                  <c:v>2.551745030681575E-2</c:v>
                </c:pt>
                <c:pt idx="24">
                  <c:v>-1.9393014449796728E-2</c:v>
                </c:pt>
                <c:pt idx="25">
                  <c:v>6.2140427353669238E-2</c:v>
                </c:pt>
                <c:pt idx="26">
                  <c:v>5.6548852650486613E-2</c:v>
                </c:pt>
                <c:pt idx="27">
                  <c:v>-9.4022376816757458E-2</c:v>
                </c:pt>
                <c:pt idx="28">
                  <c:v>-7.0461402106389188E-3</c:v>
                </c:pt>
                <c:pt idx="29">
                  <c:v>1.1455462763492808E-2</c:v>
                </c:pt>
                <c:pt idx="30">
                  <c:v>5.1805081034642673E-2</c:v>
                </c:pt>
                <c:pt idx="31">
                  <c:v>-7.7885635715073995E-2</c:v>
                </c:pt>
                <c:pt idx="32">
                  <c:v>0.39143039800181773</c:v>
                </c:pt>
                <c:pt idx="33">
                  <c:v>-8.0843728093422967E-2</c:v>
                </c:pt>
                <c:pt idx="34">
                  <c:v>3.7321381652493331E-2</c:v>
                </c:pt>
                <c:pt idx="35">
                  <c:v>3.7107805750026326E-2</c:v>
                </c:pt>
                <c:pt idx="36">
                  <c:v>6.8548918623311861E-2</c:v>
                </c:pt>
                <c:pt idx="37">
                  <c:v>6.6923431876180786E-2</c:v>
                </c:pt>
                <c:pt idx="38">
                  <c:v>-3.1376901190048351E-2</c:v>
                </c:pt>
                <c:pt idx="39">
                  <c:v>2.1522889685931246E-2</c:v>
                </c:pt>
              </c:numCache>
            </c:numRef>
          </c:yVal>
          <c:smooth val="0"/>
          <c:extLst>
            <c:ext xmlns:c16="http://schemas.microsoft.com/office/drawing/2014/chart" uri="{C3380CC4-5D6E-409C-BE32-E72D297353CC}">
              <c16:uniqueId val="{00000005-986A-495B-BEC4-E46D6CC3FD72}"/>
            </c:ext>
          </c:extLst>
        </c:ser>
        <c:ser>
          <c:idx val="1"/>
          <c:order val="1"/>
          <c:tx>
            <c:strRef>
              <c:f>SETUP!$D$8</c:f>
              <c:strCache>
                <c:ptCount val="1"/>
                <c:pt idx="0">
                  <c:v>WGLO</c:v>
                </c:pt>
              </c:strCache>
            </c:strRef>
          </c:tx>
          <c:spPr>
            <a:ln w="25400" cap="rnd">
              <a:noFill/>
              <a:round/>
            </a:ln>
            <a:effectLst/>
          </c:spPr>
          <c:marker>
            <c:symbol val="circle"/>
            <c:size val="16"/>
            <c:spPr>
              <a:solidFill>
                <a:srgbClr val="000000"/>
              </a:solidFill>
              <a:ln w="25400">
                <a:solidFill>
                  <a:srgbClr val="000000"/>
                </a:solidFill>
              </a:ln>
              <a:effectLst/>
            </c:spPr>
          </c:marker>
          <c:dLbls>
            <c:spPr>
              <a:noFill/>
              <a:ln>
                <a:noFill/>
              </a:ln>
              <a:effectLst/>
            </c:spPr>
            <c:txPr>
              <a:bodyPr wrap="square" lIns="38100" tIns="19050" rIns="38100" bIns="19050" anchor="ctr">
                <a:spAutoFit/>
              </a:bodyPr>
              <a:lstStyle/>
              <a:p>
                <a:pPr>
                  <a:defRPr b="1">
                    <a:solidFill>
                      <a:srgbClr val="164564"/>
                    </a:solidFill>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showLeaderLines val="1"/>
              </c:ext>
            </c:extLst>
          </c:dLbls>
          <c:xVal>
            <c:numRef>
              <c:f>DP!$D$253</c:f>
              <c:numCache>
                <c:formatCode>_(* #,##0_);_(* \(#,##0\);_(* "-"??_);_(@_)</c:formatCode>
                <c:ptCount val="1"/>
                <c:pt idx="0">
                  <c:v>274.92065820731847</c:v>
                </c:pt>
              </c:numCache>
            </c:numRef>
          </c:xVal>
          <c:yVal>
            <c:numRef>
              <c:f>DP!$C$253</c:f>
              <c:numCache>
                <c:formatCode>0%</c:formatCode>
                <c:ptCount val="1"/>
                <c:pt idx="0">
                  <c:v>-4.1483049794760639E-3</c:v>
                </c:pt>
              </c:numCache>
            </c:numRef>
          </c:yVal>
          <c:smooth val="0"/>
          <c:extLst>
            <c:ext xmlns:c16="http://schemas.microsoft.com/office/drawing/2014/chart" uri="{C3380CC4-5D6E-409C-BE32-E72D297353CC}">
              <c16:uniqueId val="{00000006-986A-495B-BEC4-E46D6CC3FD72}"/>
            </c:ext>
          </c:extLst>
        </c:ser>
        <c:dLbls>
          <c:showLegendKey val="0"/>
          <c:showVal val="0"/>
          <c:showCatName val="0"/>
          <c:showSerName val="0"/>
          <c:showPercent val="0"/>
          <c:showBubbleSize val="0"/>
        </c:dLbls>
        <c:axId val="123120808"/>
        <c:axId val="123121592"/>
      </c:scatterChart>
      <c:valAx>
        <c:axId val="123120808"/>
        <c:scaling>
          <c:orientation val="minMax"/>
          <c:min val="0"/>
        </c:scaling>
        <c:delete val="0"/>
        <c:axPos val="b"/>
        <c:majorGridlines>
          <c:spPr>
            <a:ln w="9525" cap="flat" cmpd="sng" algn="ctr">
              <a:solidFill>
                <a:schemeClr val="bg1">
                  <a:lumMod val="75000"/>
                </a:schemeClr>
              </a:solidFill>
              <a:prstDash val="sysDot"/>
              <a:round/>
            </a:ln>
            <a:effectLst/>
          </c:spPr>
        </c:majorGridlines>
        <c:title>
          <c:tx>
            <c:rich>
              <a:bodyPr rot="0" spcFirstLastPara="1" vertOverflow="ellipsis" vert="horz" wrap="square" anchor="ctr" anchorCtr="1"/>
              <a:lstStyle/>
              <a:p>
                <a:pPr>
                  <a:defRPr sz="1200" b="1" i="0" u="none" strike="noStrike" kern="1200" baseline="0">
                    <a:solidFill>
                      <a:sysClr val="windowText" lastClr="000000"/>
                    </a:solidFill>
                    <a:latin typeface="Raleway" charset="0"/>
                    <a:ea typeface="Raleway" charset="0"/>
                    <a:cs typeface="Raleway" charset="0"/>
                  </a:defRPr>
                </a:pPr>
                <a:r>
                  <a:rPr lang="en-US" b="1">
                    <a:solidFill>
                      <a:sysClr val="windowText" lastClr="000000"/>
                    </a:solidFill>
                  </a:rPr>
                  <a:t>Days of Cash</a:t>
                </a:r>
              </a:p>
            </c:rich>
          </c:tx>
          <c:layout>
            <c:manualLayout>
              <c:xMode val="edge"/>
              <c:yMode val="edge"/>
              <c:x val="0.43454930392011187"/>
              <c:y val="0.89936320406398074"/>
            </c:manualLayout>
          </c:layout>
          <c:overlay val="0"/>
          <c:spPr>
            <a:noFill/>
            <a:ln>
              <a:noFill/>
            </a:ln>
            <a:effectLst/>
          </c:spPr>
        </c:title>
        <c:numFmt formatCode="#,##0" sourceLinked="0"/>
        <c:majorTickMark val="none"/>
        <c:minorTickMark val="none"/>
        <c:tickLblPos val="nextTo"/>
        <c:spPr>
          <a:noFill/>
          <a:ln w="12700" cap="flat" cmpd="sng" algn="ctr">
            <a:solidFill>
              <a:srgbClr val="000000"/>
            </a:solidFill>
            <a:prstDash val="solid"/>
            <a:round/>
          </a:ln>
          <a:effectLst/>
        </c:spPr>
        <c:txPr>
          <a:bodyPr rot="-60000000" spcFirstLastPara="1" vertOverflow="ellipsis" vert="horz" wrap="square" anchor="ctr" anchorCtr="1"/>
          <a:lstStyle/>
          <a:p>
            <a:pPr>
              <a:defRPr sz="900" b="0" i="0" u="none" strike="noStrike" kern="1200" baseline="0">
                <a:solidFill>
                  <a:srgbClr val="7F7F7F"/>
                </a:solidFill>
                <a:latin typeface="Segoe UI"/>
                <a:ea typeface="Segoe UI"/>
                <a:cs typeface="Segoe UI"/>
              </a:defRPr>
            </a:pPr>
            <a:endParaRPr lang="en-US"/>
          </a:p>
        </c:txPr>
        <c:crossAx val="123121592"/>
        <c:crosses val="autoZero"/>
        <c:crossBetween val="midCat"/>
      </c:valAx>
      <c:valAx>
        <c:axId val="123121592"/>
        <c:scaling>
          <c:orientation val="minMax"/>
        </c:scaling>
        <c:delete val="0"/>
        <c:axPos val="l"/>
        <c:majorGridlines>
          <c:spPr>
            <a:ln w="9525" cap="flat" cmpd="sng" algn="ctr">
              <a:solidFill>
                <a:schemeClr val="bg1">
                  <a:lumMod val="95000"/>
                </a:schemeClr>
              </a:solidFill>
              <a:prstDash val="sysDot"/>
              <a:round/>
            </a:ln>
            <a:effectLst/>
          </c:spPr>
        </c:majorGridlines>
        <c:title>
          <c:tx>
            <c:rich>
              <a:bodyPr rot="-5400000" spcFirstLastPara="1" vertOverflow="ellipsis" vert="horz" wrap="square" anchor="ctr" anchorCtr="1"/>
              <a:lstStyle/>
              <a:p>
                <a:pPr>
                  <a:defRPr sz="1200" b="1" i="0" u="none" strike="noStrike" kern="1200" baseline="0">
                    <a:solidFill>
                      <a:sysClr val="windowText" lastClr="000000"/>
                    </a:solidFill>
                    <a:latin typeface="Raleway" charset="0"/>
                    <a:ea typeface="Raleway" charset="0"/>
                    <a:cs typeface="Raleway" charset="0"/>
                  </a:defRPr>
                </a:pPr>
                <a:r>
                  <a:rPr lang="en-US" b="1">
                    <a:solidFill>
                      <a:sysClr val="windowText" lastClr="000000"/>
                    </a:solidFill>
                  </a:rPr>
                  <a:t>Gross Margin</a:t>
                </a:r>
              </a:p>
            </c:rich>
          </c:tx>
          <c:layout>
            <c:manualLayout>
              <c:xMode val="edge"/>
              <c:yMode val="edge"/>
              <c:x val="1.946357749674613E-2"/>
              <c:y val="0.31170788982247166"/>
            </c:manualLayout>
          </c:layout>
          <c:overlay val="0"/>
          <c:spPr>
            <a:noFill/>
            <a:ln w="133350">
              <a:noFill/>
            </a:ln>
            <a:effectLst/>
          </c:spPr>
        </c:title>
        <c:numFmt formatCode="0%;\-0%;&quot; &quot;" sourceLinked="0"/>
        <c:majorTickMark val="out"/>
        <c:minorTickMark val="none"/>
        <c:tickLblPos val="low"/>
        <c:spPr>
          <a:noFill/>
          <a:ln w="12700" cap="flat" cmpd="sng" algn="ctr">
            <a:solidFill>
              <a:srgbClr val="000000"/>
            </a:solidFill>
            <a:prstDash val="solid"/>
            <a:round/>
          </a:ln>
          <a:effectLst/>
        </c:spPr>
        <c:txPr>
          <a:bodyPr rot="-60000000" spcFirstLastPara="1" vertOverflow="ellipsis" vert="horz" wrap="square" anchor="ctr" anchorCtr="1"/>
          <a:lstStyle/>
          <a:p>
            <a:pPr>
              <a:defRPr sz="900" b="0" i="0" u="none" strike="noStrike" kern="1200" baseline="0">
                <a:solidFill>
                  <a:srgbClr val="7F7F7F"/>
                </a:solidFill>
                <a:latin typeface="Segoe UI"/>
                <a:ea typeface="Segoe UI"/>
                <a:cs typeface="Segoe UI"/>
              </a:defRPr>
            </a:pPr>
            <a:endParaRPr lang="en-US"/>
          </a:p>
        </c:txPr>
        <c:crossAx val="123120808"/>
        <c:crossesAt val="0"/>
        <c:crossBetween val="midCat"/>
      </c:valAx>
      <c:spPr>
        <a:noFill/>
        <a:ln>
          <a:noFill/>
        </a:ln>
        <a:effectLst/>
      </c:spPr>
    </c:plotArea>
    <c:legend>
      <c:legendPos val="b"/>
      <c:layout>
        <c:manualLayout>
          <c:xMode val="edge"/>
          <c:yMode val="edge"/>
          <c:x val="0.7525252525252526"/>
          <c:y val="0.7142857142857143"/>
          <c:w val="0.20202020202020202"/>
          <c:h val="0.13492063492063491"/>
        </c:manualLayout>
      </c:layout>
      <c:overlay val="1"/>
      <c:txPr>
        <a:bodyPr/>
        <a:lstStyle/>
        <a:p>
          <a:pPr>
            <a:defRPr sz="1000">
              <a:solidFill>
                <a:schemeClr val="accent3">
                  <a:lumMod val="75000"/>
                </a:schemeClr>
              </a:solidFill>
              <a:latin typeface="+mn-lt"/>
            </a:defRPr>
          </a:pPr>
          <a:endParaRPr lang="en-US"/>
        </a:p>
      </c:txPr>
    </c:legend>
    <c:plotVisOnly val="1"/>
    <c:dispBlanksAs val="gap"/>
    <c:showDLblsOverMax val="0"/>
  </c:chart>
  <c:spPr>
    <a:noFill/>
    <a:ln w="9525" cap="flat" cmpd="sng" algn="ctr">
      <a:noFill/>
      <a:round/>
    </a:ln>
    <a:effectLst/>
    <a:extLs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txPr>
    <a:bodyPr/>
    <a:lstStyle/>
    <a:p>
      <a:pPr>
        <a:defRPr sz="1200">
          <a:latin typeface="Raleway" charset="0"/>
          <a:ea typeface="Raleway" charset="0"/>
          <a:cs typeface="Raleway"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58656330749354"/>
          <c:y val="0.17958657316459242"/>
          <c:w val="0.66666666666666663"/>
          <c:h val="0.66666666666666663"/>
        </c:manualLayout>
      </c:layout>
      <c:doughnutChart>
        <c:varyColors val="1"/>
        <c:ser>
          <c:idx val="0"/>
          <c:order val="0"/>
          <c:tx>
            <c:strRef>
              <c:f>Dashboard!$AA$202</c:f>
              <c:strCache>
                <c:ptCount val="1"/>
                <c:pt idx="0">
                  <c:v>$$$</c:v>
                </c:pt>
              </c:strCache>
            </c:strRef>
          </c:tx>
          <c:dPt>
            <c:idx val="0"/>
            <c:bubble3D val="0"/>
            <c:spPr>
              <a:solidFill>
                <a:srgbClr val="C0392B"/>
              </a:solidFill>
              <a:ln w="19050">
                <a:solidFill>
                  <a:schemeClr val="lt1"/>
                </a:solidFill>
              </a:ln>
              <a:effectLst/>
            </c:spPr>
            <c:extLst>
              <c:ext xmlns:c16="http://schemas.microsoft.com/office/drawing/2014/chart" uri="{C3380CC4-5D6E-409C-BE32-E72D297353CC}">
                <c16:uniqueId val="{00000001-65B7-4A87-99BF-8A4358AF1994}"/>
              </c:ext>
            </c:extLst>
          </c:dPt>
          <c:dPt>
            <c:idx val="1"/>
            <c:bubble3D val="0"/>
            <c:spPr>
              <a:solidFill>
                <a:srgbClr val="F3A72D"/>
              </a:solidFill>
              <a:ln w="19050">
                <a:solidFill>
                  <a:schemeClr val="lt1"/>
                </a:solidFill>
              </a:ln>
              <a:effectLst/>
            </c:spPr>
            <c:extLst>
              <c:ext xmlns:c16="http://schemas.microsoft.com/office/drawing/2014/chart" uri="{C3380CC4-5D6E-409C-BE32-E72D297353CC}">
                <c16:uniqueId val="{00000003-65B7-4A87-99BF-8A4358AF1994}"/>
              </c:ext>
            </c:extLst>
          </c:dPt>
          <c:dPt>
            <c:idx val="2"/>
            <c:bubble3D val="0"/>
            <c:spPr>
              <a:solidFill>
                <a:srgbClr val="885091"/>
              </a:solidFill>
              <a:ln w="19050">
                <a:solidFill>
                  <a:schemeClr val="lt1"/>
                </a:solidFill>
              </a:ln>
              <a:effectLst/>
            </c:spPr>
            <c:extLst>
              <c:ext xmlns:c16="http://schemas.microsoft.com/office/drawing/2014/chart" uri="{C3380CC4-5D6E-409C-BE32-E72D297353CC}">
                <c16:uniqueId val="{00000005-65B7-4A87-99BF-8A4358AF1994}"/>
              </c:ext>
            </c:extLst>
          </c:dPt>
          <c:dPt>
            <c:idx val="3"/>
            <c:bubble3D val="0"/>
            <c:spPr>
              <a:solidFill>
                <a:srgbClr val="2980B9"/>
              </a:solidFill>
              <a:ln w="19050">
                <a:solidFill>
                  <a:schemeClr val="lt1"/>
                </a:solidFill>
              </a:ln>
              <a:effectLst/>
            </c:spPr>
            <c:extLst>
              <c:ext xmlns:c16="http://schemas.microsoft.com/office/drawing/2014/chart" uri="{C3380CC4-5D6E-409C-BE32-E72D297353CC}">
                <c16:uniqueId val="{00000007-65B7-4A87-99BF-8A4358AF1994}"/>
              </c:ext>
            </c:extLst>
          </c:dPt>
          <c:dPt>
            <c:idx val="4"/>
            <c:bubble3D val="0"/>
            <c:spPr>
              <a:solidFill>
                <a:srgbClr val="16A085"/>
              </a:solidFill>
              <a:ln w="19050">
                <a:solidFill>
                  <a:schemeClr val="lt1"/>
                </a:solidFill>
              </a:ln>
              <a:effectLst/>
            </c:spPr>
            <c:extLst>
              <c:ext xmlns:c16="http://schemas.microsoft.com/office/drawing/2014/chart" uri="{C3380CC4-5D6E-409C-BE32-E72D297353CC}">
                <c16:uniqueId val="{00000009-65B7-4A87-99BF-8A4358AF1994}"/>
              </c:ext>
            </c:extLst>
          </c:dPt>
          <c:dLbls>
            <c:dLbl>
              <c:idx val="0"/>
              <c:layout>
                <c:manualLayout>
                  <c:x val="0.16918248591019028"/>
                  <c:y val="0.14487298826018721"/>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65B7-4A87-99BF-8A4358AF1994}"/>
                </c:ext>
              </c:extLst>
            </c:dLbl>
            <c:dLbl>
              <c:idx val="1"/>
              <c:layout>
                <c:manualLayout>
                  <c:x val="-0.25854137418869155"/>
                  <c:y val="2.3072442979511283E-2"/>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65B7-4A87-99BF-8A4358AF1994}"/>
                </c:ext>
              </c:extLst>
            </c:dLbl>
            <c:dLbl>
              <c:idx val="2"/>
              <c:delete val="1"/>
              <c:extLst>
                <c:ext xmlns:c15="http://schemas.microsoft.com/office/drawing/2012/chart" uri="{CE6537A1-D6FC-4f65-9D91-7224C49458BB}"/>
                <c:ext xmlns:c16="http://schemas.microsoft.com/office/drawing/2014/chart" uri="{C3380CC4-5D6E-409C-BE32-E72D297353CC}">
                  <c16:uniqueId val="{00000005-65B7-4A87-99BF-8A4358AF1994}"/>
                </c:ext>
              </c:extLst>
            </c:dLbl>
            <c:dLbl>
              <c:idx val="3"/>
              <c:delete val="1"/>
              <c:extLst>
                <c:ext xmlns:c15="http://schemas.microsoft.com/office/drawing/2012/chart" uri="{CE6537A1-D6FC-4f65-9D91-7224C49458BB}"/>
                <c:ext xmlns:c16="http://schemas.microsoft.com/office/drawing/2014/chart" uri="{C3380CC4-5D6E-409C-BE32-E72D297353CC}">
                  <c16:uniqueId val="{00000007-65B7-4A87-99BF-8A4358AF1994}"/>
                </c:ext>
              </c:extLst>
            </c:dLbl>
            <c:dLbl>
              <c:idx val="4"/>
              <c:delete val="1"/>
              <c:extLst>
                <c:ext xmlns:c15="http://schemas.microsoft.com/office/drawing/2012/chart" uri="{CE6537A1-D6FC-4f65-9D91-7224C49458BB}"/>
                <c:ext xmlns:c16="http://schemas.microsoft.com/office/drawing/2014/chart" uri="{C3380CC4-5D6E-409C-BE32-E72D297353CC}">
                  <c16:uniqueId val="{00000009-65B7-4A87-99BF-8A4358AF1994}"/>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rgbClr val="404040"/>
                    </a:solidFill>
                    <a:latin typeface="Segoe UI" panose="020B0502040204020203" pitchFamily="34" charset="0"/>
                    <a:ea typeface="+mn-ea"/>
                    <a:cs typeface="Segoe UI" panose="020B0502040204020203" pitchFamily="34" charset="0"/>
                  </a:defRPr>
                </a:pPr>
                <a:endParaRPr lang="en-US"/>
              </a:p>
            </c:txPr>
            <c:showLegendKey val="1"/>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Dashboard!$R$203:$R$207</c:f>
              <c:strCache>
                <c:ptCount val="5"/>
                <c:pt idx="0">
                  <c:v>State and Local Revenue</c:v>
                </c:pt>
                <c:pt idx="1">
                  <c:v>Federal Revenue</c:v>
                </c:pt>
                <c:pt idx="2">
                  <c:v>Private Grants and Donations</c:v>
                </c:pt>
                <c:pt idx="3">
                  <c:v>Earned Fees</c:v>
                </c:pt>
                <c:pt idx="4">
                  <c:v>Donated Revenue</c:v>
                </c:pt>
              </c:strCache>
            </c:strRef>
          </c:cat>
          <c:val>
            <c:numRef>
              <c:f>Dashboard!$AA$203:$AA$207</c:f>
              <c:numCache>
                <c:formatCode>#,###</c:formatCode>
                <c:ptCount val="5"/>
                <c:pt idx="0">
                  <c:v>6994831.4201796651</c:v>
                </c:pt>
                <c:pt idx="1">
                  <c:v>581879.03678134945</c:v>
                </c:pt>
                <c:pt idx="2">
                  <c:v>137537.90383260566</c:v>
                </c:pt>
                <c:pt idx="3">
                  <c:v>27390.34481338906</c:v>
                </c:pt>
                <c:pt idx="4">
                  <c:v>0</c:v>
                </c:pt>
              </c:numCache>
            </c:numRef>
          </c:val>
          <c:extLst>
            <c:ext xmlns:c16="http://schemas.microsoft.com/office/drawing/2014/chart" uri="{C3380CC4-5D6E-409C-BE32-E72D297353CC}">
              <c16:uniqueId val="{0000000A-65B7-4A87-99BF-8A4358AF1994}"/>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58656330749354"/>
          <c:y val="0.17958657316459242"/>
          <c:w val="0.66666666666666663"/>
          <c:h val="0.66666666666666663"/>
        </c:manualLayout>
      </c:layout>
      <c:doughnutChart>
        <c:varyColors val="1"/>
        <c:ser>
          <c:idx val="0"/>
          <c:order val="0"/>
          <c:tx>
            <c:strRef>
              <c:f>Dashboard!$AA$210</c:f>
              <c:strCache>
                <c:ptCount val="1"/>
                <c:pt idx="0">
                  <c:v>$$$</c:v>
                </c:pt>
              </c:strCache>
            </c:strRef>
          </c:tx>
          <c:dPt>
            <c:idx val="0"/>
            <c:bubble3D val="0"/>
            <c:spPr>
              <a:solidFill>
                <a:srgbClr val="C0392B"/>
              </a:solidFill>
              <a:ln w="19050">
                <a:solidFill>
                  <a:schemeClr val="lt1"/>
                </a:solidFill>
              </a:ln>
              <a:effectLst/>
            </c:spPr>
            <c:extLst>
              <c:ext xmlns:c16="http://schemas.microsoft.com/office/drawing/2014/chart" uri="{C3380CC4-5D6E-409C-BE32-E72D297353CC}">
                <c16:uniqueId val="{00000001-7A79-4253-9436-3BB8004C71A2}"/>
              </c:ext>
            </c:extLst>
          </c:dPt>
          <c:dPt>
            <c:idx val="1"/>
            <c:bubble3D val="0"/>
            <c:spPr>
              <a:solidFill>
                <a:srgbClr val="F3A72D"/>
              </a:solidFill>
              <a:ln w="19050">
                <a:solidFill>
                  <a:schemeClr val="lt1"/>
                </a:solidFill>
              </a:ln>
              <a:effectLst/>
            </c:spPr>
            <c:extLst>
              <c:ext xmlns:c16="http://schemas.microsoft.com/office/drawing/2014/chart" uri="{C3380CC4-5D6E-409C-BE32-E72D297353CC}">
                <c16:uniqueId val="{00000003-7A79-4253-9436-3BB8004C71A2}"/>
              </c:ext>
            </c:extLst>
          </c:dPt>
          <c:dPt>
            <c:idx val="2"/>
            <c:bubble3D val="0"/>
            <c:spPr>
              <a:solidFill>
                <a:srgbClr val="F2F2F2"/>
              </a:solidFill>
              <a:ln w="19050">
                <a:solidFill>
                  <a:schemeClr val="lt1"/>
                </a:solidFill>
              </a:ln>
              <a:effectLst/>
            </c:spPr>
            <c:extLst>
              <c:ext xmlns:c16="http://schemas.microsoft.com/office/drawing/2014/chart" uri="{C3380CC4-5D6E-409C-BE32-E72D297353CC}">
                <c16:uniqueId val="{00000005-7A79-4253-9436-3BB8004C71A2}"/>
              </c:ext>
            </c:extLst>
          </c:dPt>
          <c:dPt>
            <c:idx val="3"/>
            <c:bubble3D val="0"/>
            <c:spPr>
              <a:solidFill>
                <a:srgbClr val="F2F2F2"/>
              </a:solidFill>
              <a:ln w="19050">
                <a:solidFill>
                  <a:schemeClr val="lt1"/>
                </a:solidFill>
              </a:ln>
              <a:effectLst/>
            </c:spPr>
            <c:extLst>
              <c:ext xmlns:c16="http://schemas.microsoft.com/office/drawing/2014/chart" uri="{C3380CC4-5D6E-409C-BE32-E72D297353CC}">
                <c16:uniqueId val="{00000007-7A79-4253-9436-3BB8004C71A2}"/>
              </c:ext>
            </c:extLst>
          </c:dPt>
          <c:dPt>
            <c:idx val="4"/>
            <c:bubble3D val="0"/>
            <c:spPr>
              <a:solidFill>
                <a:srgbClr val="885091"/>
              </a:solidFill>
              <a:ln w="19050">
                <a:solidFill>
                  <a:schemeClr val="lt1"/>
                </a:solidFill>
              </a:ln>
              <a:effectLst/>
            </c:spPr>
            <c:extLst>
              <c:ext xmlns:c16="http://schemas.microsoft.com/office/drawing/2014/chart" uri="{C3380CC4-5D6E-409C-BE32-E72D297353CC}">
                <c16:uniqueId val="{00000009-7A79-4253-9436-3BB8004C71A2}"/>
              </c:ext>
            </c:extLst>
          </c:dPt>
          <c:dPt>
            <c:idx val="5"/>
            <c:bubble3D val="0"/>
            <c:spPr>
              <a:solidFill>
                <a:srgbClr val="2980B9"/>
              </a:solidFill>
              <a:ln w="19050">
                <a:solidFill>
                  <a:schemeClr val="lt1"/>
                </a:solidFill>
              </a:ln>
              <a:effectLst/>
            </c:spPr>
            <c:extLst>
              <c:ext xmlns:c16="http://schemas.microsoft.com/office/drawing/2014/chart" uri="{C3380CC4-5D6E-409C-BE32-E72D297353CC}">
                <c16:uniqueId val="{0000000B-7A79-4253-9436-3BB8004C71A2}"/>
              </c:ext>
            </c:extLst>
          </c:dPt>
          <c:dPt>
            <c:idx val="6"/>
            <c:bubble3D val="0"/>
            <c:spPr>
              <a:solidFill>
                <a:srgbClr val="16A085"/>
              </a:solidFill>
              <a:ln w="19050">
                <a:solidFill>
                  <a:schemeClr val="lt1"/>
                </a:solidFill>
              </a:ln>
              <a:effectLst/>
            </c:spPr>
            <c:extLst>
              <c:ext xmlns:c16="http://schemas.microsoft.com/office/drawing/2014/chart" uri="{C3380CC4-5D6E-409C-BE32-E72D297353CC}">
                <c16:uniqueId val="{0000000D-7A79-4253-9436-3BB8004C71A2}"/>
              </c:ext>
            </c:extLst>
          </c:dPt>
          <c:dPt>
            <c:idx val="7"/>
            <c:bubble3D val="0"/>
            <c:spPr>
              <a:solidFill>
                <a:srgbClr val="AFC87B"/>
              </a:solidFill>
              <a:ln w="19050">
                <a:solidFill>
                  <a:schemeClr val="lt1"/>
                </a:solidFill>
              </a:ln>
              <a:effectLst/>
            </c:spPr>
            <c:extLst>
              <c:ext xmlns:c16="http://schemas.microsoft.com/office/drawing/2014/chart" uri="{C3380CC4-5D6E-409C-BE32-E72D297353CC}">
                <c16:uniqueId val="{0000000F-7A79-4253-9436-3BB8004C71A2}"/>
              </c:ext>
            </c:extLst>
          </c:dPt>
          <c:dPt>
            <c:idx val="8"/>
            <c:bubble3D val="0"/>
            <c:spPr>
              <a:solidFill>
                <a:srgbClr val="F2F2F2"/>
              </a:solidFill>
              <a:ln w="19050">
                <a:solidFill>
                  <a:schemeClr val="lt1"/>
                </a:solidFill>
              </a:ln>
              <a:effectLst/>
            </c:spPr>
            <c:extLst>
              <c:ext xmlns:c16="http://schemas.microsoft.com/office/drawing/2014/chart" uri="{C3380CC4-5D6E-409C-BE32-E72D297353CC}">
                <c16:uniqueId val="{00000011-7A79-4253-9436-3BB8004C71A2}"/>
              </c:ext>
            </c:extLst>
          </c:dPt>
          <c:dPt>
            <c:idx val="9"/>
            <c:bubble3D val="0"/>
            <c:spPr>
              <a:solidFill>
                <a:srgbClr val="F2F2F2"/>
              </a:solidFill>
              <a:ln w="19050">
                <a:solidFill>
                  <a:schemeClr val="lt1"/>
                </a:solidFill>
              </a:ln>
              <a:effectLst/>
            </c:spPr>
            <c:extLst>
              <c:ext xmlns:c16="http://schemas.microsoft.com/office/drawing/2014/chart" uri="{C3380CC4-5D6E-409C-BE32-E72D297353CC}">
                <c16:uniqueId val="{00000013-7A79-4253-9436-3BB8004C71A2}"/>
              </c:ext>
            </c:extLst>
          </c:dPt>
          <c:dPt>
            <c:idx val="10"/>
            <c:bubble3D val="0"/>
            <c:spPr>
              <a:solidFill>
                <a:srgbClr val="EB9486"/>
              </a:solidFill>
              <a:ln w="19050">
                <a:solidFill>
                  <a:schemeClr val="lt1"/>
                </a:solidFill>
              </a:ln>
              <a:effectLst/>
            </c:spPr>
            <c:extLst>
              <c:ext xmlns:c16="http://schemas.microsoft.com/office/drawing/2014/chart" uri="{C3380CC4-5D6E-409C-BE32-E72D297353CC}">
                <c16:uniqueId val="{00000015-7A79-4253-9436-3BB8004C71A2}"/>
              </c:ext>
            </c:extLst>
          </c:dPt>
          <c:dPt>
            <c:idx val="11"/>
            <c:bubble3D val="0"/>
            <c:spPr>
              <a:solidFill>
                <a:srgbClr val="F2F2F2"/>
              </a:solidFill>
              <a:ln w="19050">
                <a:solidFill>
                  <a:schemeClr val="lt1"/>
                </a:solidFill>
              </a:ln>
              <a:effectLst/>
            </c:spPr>
            <c:extLst>
              <c:ext xmlns:c16="http://schemas.microsoft.com/office/drawing/2014/chart" uri="{C3380CC4-5D6E-409C-BE32-E72D297353CC}">
                <c16:uniqueId val="{00000017-7A79-4253-9436-3BB8004C71A2}"/>
              </c:ext>
            </c:extLst>
          </c:dPt>
          <c:dLbls>
            <c:dLbl>
              <c:idx val="0"/>
              <c:layout>
                <c:manualLayout>
                  <c:x val="0.12772589472827656"/>
                  <c:y val="-0.26183976276221288"/>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7A79-4253-9436-3BB8004C71A2}"/>
                </c:ext>
              </c:extLst>
            </c:dLbl>
            <c:dLbl>
              <c:idx val="1"/>
              <c:layout>
                <c:manualLayout>
                  <c:x val="0.38198437404626867"/>
                  <c:y val="4.6029420741012857E-2"/>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7A79-4253-9436-3BB8004C71A2}"/>
                </c:ext>
              </c:extLst>
            </c:dLbl>
            <c:dLbl>
              <c:idx val="2"/>
              <c:delete val="1"/>
              <c:extLst>
                <c:ext xmlns:c15="http://schemas.microsoft.com/office/drawing/2012/chart" uri="{CE6537A1-D6FC-4f65-9D91-7224C49458BB}"/>
                <c:ext xmlns:c16="http://schemas.microsoft.com/office/drawing/2014/chart" uri="{C3380CC4-5D6E-409C-BE32-E72D297353CC}">
                  <c16:uniqueId val="{00000005-7A79-4253-9436-3BB8004C71A2}"/>
                </c:ext>
              </c:extLst>
            </c:dLbl>
            <c:dLbl>
              <c:idx val="3"/>
              <c:delete val="1"/>
              <c:extLst>
                <c:ext xmlns:c15="http://schemas.microsoft.com/office/drawing/2012/chart" uri="{CE6537A1-D6FC-4f65-9D91-7224C49458BB}"/>
                <c:ext xmlns:c16="http://schemas.microsoft.com/office/drawing/2014/chart" uri="{C3380CC4-5D6E-409C-BE32-E72D297353CC}">
                  <c16:uniqueId val="{00000007-7A79-4253-9436-3BB8004C71A2}"/>
                </c:ext>
              </c:extLst>
            </c:dLbl>
            <c:dLbl>
              <c:idx val="4"/>
              <c:layout>
                <c:manualLayout>
                  <c:x val="-0.13392820810189429"/>
                  <c:y val="0.2336873588475859"/>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7A79-4253-9436-3BB8004C71A2}"/>
                </c:ext>
              </c:extLst>
            </c:dLbl>
            <c:dLbl>
              <c:idx val="5"/>
              <c:layout>
                <c:manualLayout>
                  <c:x val="-0.17846217623959795"/>
                  <c:y val="0.19976652627723859"/>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7A79-4253-9436-3BB8004C71A2}"/>
                </c:ext>
              </c:extLst>
            </c:dLbl>
            <c:dLbl>
              <c:idx val="6"/>
              <c:layout>
                <c:manualLayout>
                  <c:x val="-0.16761683859285031"/>
                  <c:y val="0.13806410099900304"/>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D-7A79-4253-9436-3BB8004C71A2}"/>
                </c:ext>
              </c:extLst>
            </c:dLbl>
            <c:dLbl>
              <c:idx val="7"/>
              <c:layout>
                <c:manualLayout>
                  <c:x val="-0.19102601273677999"/>
                  <c:y val="6.4598974546787133E-2"/>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F-7A79-4253-9436-3BB8004C71A2}"/>
                </c:ext>
              </c:extLst>
            </c:dLbl>
            <c:dLbl>
              <c:idx val="8"/>
              <c:delete val="1"/>
              <c:extLst>
                <c:ext xmlns:c15="http://schemas.microsoft.com/office/drawing/2012/chart" uri="{CE6537A1-D6FC-4f65-9D91-7224C49458BB}"/>
                <c:ext xmlns:c16="http://schemas.microsoft.com/office/drawing/2014/chart" uri="{C3380CC4-5D6E-409C-BE32-E72D297353CC}">
                  <c16:uniqueId val="{00000011-7A79-4253-9436-3BB8004C71A2}"/>
                </c:ext>
              </c:extLst>
            </c:dLbl>
            <c:dLbl>
              <c:idx val="9"/>
              <c:delete val="1"/>
              <c:extLst>
                <c:ext xmlns:c15="http://schemas.microsoft.com/office/drawing/2012/chart" uri="{CE6537A1-D6FC-4f65-9D91-7224C49458BB}"/>
                <c:ext xmlns:c16="http://schemas.microsoft.com/office/drawing/2014/chart" uri="{C3380CC4-5D6E-409C-BE32-E72D297353CC}">
                  <c16:uniqueId val="{00000013-7A79-4253-9436-3BB8004C71A2}"/>
                </c:ext>
              </c:extLst>
            </c:dLbl>
            <c:dLbl>
              <c:idx val="10"/>
              <c:layout>
                <c:manualLayout>
                  <c:x val="-3.6049817900669426E-2"/>
                  <c:y val="-0.1776007650206515"/>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15-7A79-4253-9436-3BB8004C71A2}"/>
                </c:ext>
              </c:extLst>
            </c:dLbl>
            <c:dLbl>
              <c:idx val="11"/>
              <c:layout>
                <c:manualLayout>
                  <c:x val="0.19154738651854578"/>
                  <c:y val="-0.1903947689678325"/>
                </c:manualLayout>
              </c:layout>
              <c:showLegendKey val="1"/>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17-7A79-4253-9436-3BB8004C71A2}"/>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rgbClr val="404040"/>
                    </a:solidFill>
                    <a:latin typeface="Segoe UI" panose="020B0502040204020203" pitchFamily="34" charset="0"/>
                    <a:ea typeface="+mn-ea"/>
                    <a:cs typeface="Segoe UI" panose="020B0502040204020203" pitchFamily="34" charset="0"/>
                  </a:defRPr>
                </a:pPr>
                <a:endParaRPr lang="en-US"/>
              </a:p>
            </c:txPr>
            <c:showLegendKey val="1"/>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Dashboard!$R$211:$R$222</c:f>
              <c:strCache>
                <c:ptCount val="12"/>
                <c:pt idx="0">
                  <c:v>Salaries</c:v>
                </c:pt>
                <c:pt idx="1">
                  <c:v>Benefits and Taxes</c:v>
                </c:pt>
                <c:pt idx="2">
                  <c:v>Contracted Staff</c:v>
                </c:pt>
                <c:pt idx="3">
                  <c:v>Staff-Related Costs</c:v>
                </c:pt>
                <c:pt idx="4">
                  <c:v>Rent</c:v>
                </c:pt>
                <c:pt idx="5">
                  <c:v>Occupancy Service</c:v>
                </c:pt>
                <c:pt idx="6">
                  <c:v>Direct Student Expense</c:v>
                </c:pt>
                <c:pt idx="7">
                  <c:v>Office &amp; Business Expense</c:v>
                </c:pt>
                <c:pt idx="8">
                  <c:v>Donated Expense</c:v>
                </c:pt>
                <c:pt idx="9">
                  <c:v>Contingency</c:v>
                </c:pt>
                <c:pt idx="10">
                  <c:v>Depreciation and Amortization</c:v>
                </c:pt>
                <c:pt idx="11">
                  <c:v>Interest</c:v>
                </c:pt>
              </c:strCache>
            </c:strRef>
          </c:cat>
          <c:val>
            <c:numRef>
              <c:f>Dashboard!$AA$211:$AA$222</c:f>
              <c:numCache>
                <c:formatCode>#,###</c:formatCode>
                <c:ptCount val="12"/>
                <c:pt idx="0">
                  <c:v>3671882.4440800003</c:v>
                </c:pt>
                <c:pt idx="1">
                  <c:v>631345.26415032416</c:v>
                </c:pt>
                <c:pt idx="2">
                  <c:v>0</c:v>
                </c:pt>
                <c:pt idx="3">
                  <c:v>71738.422389869462</c:v>
                </c:pt>
                <c:pt idx="4">
                  <c:v>511482</c:v>
                </c:pt>
                <c:pt idx="5">
                  <c:v>552875.04049905168</c:v>
                </c:pt>
                <c:pt idx="6">
                  <c:v>965639.04743970092</c:v>
                </c:pt>
                <c:pt idx="7">
                  <c:v>678958.04171189107</c:v>
                </c:pt>
                <c:pt idx="8">
                  <c:v>0</c:v>
                </c:pt>
                <c:pt idx="9">
                  <c:v>77416.387056070089</c:v>
                </c:pt>
                <c:pt idx="10">
                  <c:v>395742.3187829036</c:v>
                </c:pt>
                <c:pt idx="11">
                  <c:v>216674.41788897209</c:v>
                </c:pt>
              </c:numCache>
            </c:numRef>
          </c:val>
          <c:extLst>
            <c:ext xmlns:c16="http://schemas.microsoft.com/office/drawing/2014/chart" uri="{C3380CC4-5D6E-409C-BE32-E72D297353CC}">
              <c16:uniqueId val="{00000018-7A79-4253-9436-3BB8004C71A2}"/>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Dashboard!$I$12:$I$14</cx:f>
        <cx:lvl ptCount="3">
          <cx:pt idx="0">Revenue</cx:pt>
          <cx:pt idx="1">Expenses</cx:pt>
          <cx:pt idx="2">Net Income</cx:pt>
        </cx:lvl>
      </cx:strDim>
      <cx:numDim type="val">
        <cx:f>Dashboard!$J$12:$J$14</cx:f>
        <cx:lvl ptCount="3" formatCode="#,##0">
          <cx:pt idx="0">7741638.7056070091</cx:pt>
          <cx:pt idx="1">-7773753.3839987833</cx:pt>
          <cx:pt idx="2">-32114.678391774185</cx:pt>
        </cx:lvl>
      </cx:numDim>
    </cx:data>
  </cx:chartData>
  <cx:chart>
    <cx:plotArea>
      <cx:plotAreaRegion>
        <cx:series layoutId="waterfall" uniqueId="{C0BDFEAB-3536-4447-B0D6-78DE0B1132F6}">
          <cx:spPr>
            <a:solidFill>
              <a:srgbClr val="D9D9D9"/>
            </a:solidFill>
            <a:ln w="12700">
              <a:solidFill>
                <a:srgbClr val="7F7F7F"/>
              </a:solidFill>
            </a:ln>
          </cx:spPr>
          <cx:dataPt idx="0">
            <cx:spPr>
              <a:solidFill>
                <a:srgbClr val="AFC87B"/>
              </a:solidFill>
            </cx:spPr>
          </cx:dataPt>
          <cx:dataPt idx="1">
            <cx:spPr>
              <a:solidFill>
                <a:srgbClr val="C0392B"/>
              </a:solidFill>
            </cx:spPr>
          </cx:dataPt>
          <cx:dataPt idx="2">
            <cx:spPr>
              <a:solidFill>
                <a:srgbClr val="A6A6A6"/>
              </a:solidFill>
            </cx:spPr>
          </cx:dataPt>
          <cx:dataLabels pos="inEnd">
            <cx:numFmt formatCode=" 0.0,, &quot;m&quot;;-0.0,, &quot;m&quot;;&quot;-&quot;" sourceLinked="0"/>
            <cx:txPr>
              <a:bodyPr spcFirstLastPara="1" vertOverflow="ellipsis" wrap="square" lIns="0" tIns="0" rIns="0" bIns="0" anchor="ctr" anchorCtr="1">
                <a:spAutoFit/>
              </a:bodyPr>
              <a:lstStyle/>
              <a:p>
                <a:pPr>
                  <a:defRPr sz="900" b="1">
                    <a:solidFill>
                      <a:sysClr val="windowText" lastClr="000000"/>
                    </a:solidFill>
                    <a:latin typeface="Segoe UI" panose="020B0502040204020203" pitchFamily="34" charset="0"/>
                    <a:ea typeface="Segoe UI" panose="020B0502040204020203" pitchFamily="34" charset="0"/>
                    <a:cs typeface="Segoe UI" panose="020B0502040204020203" pitchFamily="34" charset="0"/>
                  </a:defRPr>
                </a:pPr>
                <a:endParaRPr lang="en-US" sz="900" b="1">
                  <a:solidFill>
                    <a:sysClr val="windowText" lastClr="000000"/>
                  </a:solidFill>
                  <a:latin typeface="Segoe UI" panose="020B0502040204020203" pitchFamily="34" charset="0"/>
                  <a:cs typeface="Segoe UI" panose="020B0502040204020203" pitchFamily="34" charset="0"/>
                </a:endParaRPr>
              </a:p>
            </cx:txPr>
            <cx:visibility seriesName="0" categoryName="0" value="1"/>
            <cx:separator>, </cx:separator>
            <cx:dataLabel idx="0">
              <cx:numFmt formatCode="[&gt;=1000000] #,##0.0,,&quot;m&quot;;[&lt;1000000] #,##0.0,,&quot;m&quot;;General" sourceLinked="0"/>
              <cx:txPr>
                <a:bodyPr spcFirstLastPara="1" vertOverflow="ellipsis" wrap="square" lIns="0" tIns="0" rIns="0" bIns="0" anchor="ctr" anchorCtr="1">
                  <a:spAutoFit/>
                </a:bodyPr>
                <a:lstStyle/>
                <a:p>
                  <a:pPr>
                    <a:defRPr sz="900">
                      <a:solidFill>
                        <a:srgbClr val="314C14"/>
                      </a:solidFill>
                    </a:defRPr>
                  </a:pPr>
                  <a:r>
                    <a:rPr lang="en-US" sz="900" b="1">
                      <a:solidFill>
                        <a:srgbClr val="314C14"/>
                      </a:solidFill>
                      <a:latin typeface="Segoe UI" panose="020B0502040204020203" pitchFamily="34" charset="0"/>
                      <a:cs typeface="Segoe UI" panose="020B0502040204020203" pitchFamily="34" charset="0"/>
                    </a:rPr>
                    <a:t> 7.7m</a:t>
                  </a:r>
                </a:p>
              </cx:txPr>
              <cx:visibility seriesName="0" categoryName="0" value="1"/>
              <cx:separator>, </cx:separator>
            </cx:dataLabel>
            <cx:dataLabel idx="1">
              <cx:numFmt formatCode=" 0.0,, &quot;m&quot;;-0.0,, &quot;m&quot;;&quot;-&quot;" sourceLinked="0"/>
              <cx:txPr>
                <a:bodyPr spcFirstLastPara="1" vertOverflow="ellipsis" wrap="square" lIns="0" tIns="0" rIns="0" bIns="0" anchor="ctr" anchorCtr="1">
                  <a:spAutoFit/>
                </a:bodyPr>
                <a:lstStyle/>
                <a:p>
                  <a:pPr>
                    <a:defRPr sz="900">
                      <a:solidFill>
                        <a:srgbClr val="641800"/>
                      </a:solidFill>
                    </a:defRPr>
                  </a:pPr>
                  <a:r>
                    <a:rPr lang="en-US" sz="900" b="1">
                      <a:solidFill>
                        <a:srgbClr val="641800"/>
                      </a:solidFill>
                      <a:latin typeface="Segoe UI" panose="020B0502040204020203" pitchFamily="34" charset="0"/>
                      <a:cs typeface="Segoe UI" panose="020B0502040204020203" pitchFamily="34" charset="0"/>
                    </a:rPr>
                    <a:t>-7.8 m</a:t>
                  </a:r>
                </a:p>
              </cx:txPr>
              <cx:visibility seriesName="0" categoryName="0" value="1"/>
              <cx:separator>, </cx:separator>
            </cx:dataLabel>
            <cx:dataLabel idx="2">
              <cx:numFmt formatCode=" 0.0,, &quot;m&quot;;-0.0,, &quot;m&quot;;&quot;-&quot;" sourceLinked="0"/>
              <cx:txPr>
                <a:bodyPr spcFirstLastPara="1" vertOverflow="ellipsis" wrap="square" lIns="0" tIns="0" rIns="0" bIns="0" anchor="ctr" anchorCtr="1">
                  <a:spAutoFit/>
                </a:bodyPr>
                <a:lstStyle/>
                <a:p>
                  <a:pPr>
                    <a:defRPr/>
                  </a:pPr>
                  <a:r>
                    <a:rPr lang="en-US" sz="900" b="1">
                      <a:solidFill>
                        <a:sysClr val="windowText" lastClr="000000"/>
                      </a:solidFill>
                      <a:latin typeface="Segoe UI" panose="020B0502040204020203" pitchFamily="34" charset="0"/>
                      <a:cs typeface="Segoe UI" panose="020B0502040204020203" pitchFamily="34" charset="0"/>
                    </a:rPr>
                    <a:t>-0.0 m</a:t>
                  </a:r>
                </a:p>
              </cx:txPr>
              <cx:visibility seriesName="0" categoryName="0" value="1"/>
              <cx:separator>, </cx:separator>
            </cx:dataLabel>
          </cx:dataLabels>
          <cx:dataId val="0"/>
          <cx:layoutPr>
            <cx:subtotals>
              <cx:idx val="2"/>
            </cx:subtotals>
          </cx:layoutPr>
        </cx:series>
      </cx:plotAreaRegion>
      <cx:axis id="0">
        <cx:catScaling gapWidth="0.5"/>
        <cx:tickLabels/>
        <cx:spPr>
          <a:ln w="12700">
            <a:solidFill>
              <a:srgbClr val="000000"/>
            </a:solidFill>
          </a:ln>
        </cx:spPr>
        <cx:txPr>
          <a:bodyPr spcFirstLastPara="1" vertOverflow="ellipsis" wrap="square" lIns="0" tIns="0" rIns="0" bIns="0" anchor="ctr" anchorCtr="1"/>
          <a:lstStyle/>
          <a:p>
            <a:pPr>
              <a:defRPr sz="900">
                <a:latin typeface="Segoe UI" panose="020B0502040204020203" pitchFamily="34" charset="0"/>
                <a:ea typeface="Segoe UI" panose="020B0502040204020203" pitchFamily="34" charset="0"/>
                <a:cs typeface="Segoe UI" panose="020B0502040204020203" pitchFamily="34" charset="0"/>
              </a:defRPr>
            </a:pPr>
            <a:endParaRPr lang="en-US" sz="900">
              <a:latin typeface="Segoe UI" panose="020B0502040204020203" pitchFamily="34" charset="0"/>
              <a:cs typeface="Segoe UI" panose="020B0502040204020203" pitchFamily="34" charset="0"/>
            </a:endParaRPr>
          </a:p>
        </cx:txPr>
      </cx:axis>
      <cx:axis id="1">
        <cx:valScaling/>
        <cx:majorGridlines>
          <cx:spPr>
            <a:ln>
              <a:solidFill>
                <a:schemeClr val="bg1">
                  <a:lumMod val="95000"/>
                </a:schemeClr>
              </a:solidFill>
            </a:ln>
          </cx:spPr>
        </cx:majorGridlines>
        <cx:tickLabels/>
        <cx:numFmt formatCode=" 0.0,, &quot;m&quot;;-0.0,, &quot;m&quot;;&quot;-&quot;" sourceLinked="0"/>
        <cx:spPr>
          <a:ln w="12700">
            <a:solidFill>
              <a:srgbClr val="000000"/>
            </a:solidFill>
          </a:ln>
        </cx:spPr>
        <cx:txPr>
          <a:bodyPr spcFirstLastPara="1" vertOverflow="ellipsis" wrap="square" lIns="0" tIns="0" rIns="0" bIns="0" anchor="ctr" anchorCtr="1"/>
          <a:lstStyle/>
          <a:p>
            <a:pPr>
              <a:defRPr sz="900">
                <a:latin typeface="Segoe UI" panose="020B0502040204020203" pitchFamily="34" charset="0"/>
                <a:ea typeface="Segoe UI" panose="020B0502040204020203" pitchFamily="34" charset="0"/>
                <a:cs typeface="Segoe UI" panose="020B0502040204020203" pitchFamily="34" charset="0"/>
              </a:defRPr>
            </a:pPr>
            <a:endParaRPr lang="en-US" sz="900">
              <a:latin typeface="Segoe UI" panose="020B0502040204020203" pitchFamily="34" charset="0"/>
              <a:cs typeface="Segoe UI" panose="020B0502040204020203" pitchFamily="34" charset="0"/>
            </a:endParaRPr>
          </a:p>
        </cx:txPr>
      </cx:axis>
    </cx:plotArea>
  </cx:chart>
  <cx:spPr>
    <a:noFill/>
  </cx:spPr>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Dashboard!$I$41:$I$46</cx:f>
        <cx:lvl ptCount="6">
          <cx:pt idx="0">Starting Cash</cx:pt>
          <cx:pt idx="1">Net Income</cx:pt>
          <cx:pt idx="2">Fixed Assets</cx:pt>
          <cx:pt idx="3">Debt</cx:pt>
          <cx:pt idx="4">Other Adj</cx:pt>
          <cx:pt idx="5">Ending Cash</cx:pt>
        </cx:lvl>
      </cx:strDim>
      <cx:numDim type="val">
        <cx:f>Dashboard!$J$41:$J$46</cx:f>
        <cx:lvl ptCount="6" formatCode="_(* #,##0_);_(* \(#,##0\);_(* &quot;-&quot;??_);_(@_)">
          <cx:pt idx="0">6388800.4000142422</cx:pt>
          <cx:pt idx="1">-32114.678391774185</cx:pt>
          <cx:pt idx="2">329111.14466220461</cx:pt>
          <cx:pt idx="3">-1141846.9221085021</cx:pt>
          <cx:pt idx="4">13221.722426647553</cx:pt>
          <cx:pt idx="5">5557171.6666028174</cx:pt>
        </cx:lvl>
      </cx:numDim>
    </cx:data>
  </cx:chartData>
  <cx:chart>
    <cx:plotArea>
      <cx:plotAreaRegion>
        <cx:series layoutId="waterfall" uniqueId="{31AAD25A-3610-4D9F-87E8-47206D29FDD4}">
          <cx:spPr>
            <a:solidFill>
              <a:srgbClr val="D9D9D9"/>
            </a:solidFill>
            <a:ln w="12700">
              <a:solidFill>
                <a:srgbClr val="7F7F7F"/>
              </a:solidFill>
            </a:ln>
          </cx:spPr>
          <cx:dataPt idx="0">
            <cx:spPr>
              <a:solidFill>
                <a:srgbClr val="A6A6A6"/>
              </a:solidFill>
            </cx:spPr>
          </cx:dataPt>
          <cx:dataPt idx="1">
            <cx:spPr>
              <a:solidFill>
                <a:srgbClr val="C0392B"/>
              </a:solidFill>
              <a:ln>
                <a:solidFill>
                  <a:srgbClr val="85281E"/>
                </a:solidFill>
              </a:ln>
            </cx:spPr>
          </cx:dataPt>
          <cx:dataPt idx="2">
            <cx:spPr>
              <a:solidFill>
                <a:srgbClr val="AFC87B"/>
              </a:solidFill>
              <a:ln>
                <a:solidFill>
                  <a:srgbClr val="75903C"/>
                </a:solidFill>
              </a:ln>
            </cx:spPr>
          </cx:dataPt>
          <cx:dataPt idx="3">
            <cx:spPr>
              <a:solidFill>
                <a:srgbClr val="C0392B"/>
              </a:solidFill>
              <a:ln>
                <a:solidFill>
                  <a:srgbClr val="85281E"/>
                </a:solidFill>
              </a:ln>
            </cx:spPr>
          </cx:dataPt>
          <cx:dataPt idx="4">
            <cx:spPr>
              <a:solidFill>
                <a:srgbClr val="AFC87B"/>
              </a:solidFill>
              <a:ln>
                <a:solidFill>
                  <a:srgbClr val="75903C"/>
                </a:solidFill>
              </a:ln>
            </cx:spPr>
          </cx:dataPt>
          <cx:dataPt idx="5">
            <cx:spPr>
              <a:solidFill>
                <a:srgbClr val="A6A6A6"/>
              </a:solidFill>
            </cx:spPr>
          </cx:dataPt>
          <cx:dataLabels pos="outEnd">
            <cx:numFmt formatCode=" 0.0,, &quot;m&quot;;-0.0,, &quot;m&quot;;&quot;-&quot;" sourceLinked="0"/>
            <cx:txPr>
              <a:bodyPr spcFirstLastPara="1" vertOverflow="ellipsis" wrap="square" lIns="0" tIns="0" rIns="0" bIns="0" anchor="ctr" anchorCtr="1">
                <a:spAutoFit/>
              </a:bodyPr>
              <a:lstStyle/>
              <a:p>
                <a:pPr>
                  <a:defRPr sz="900" b="1">
                    <a:latin typeface="Segoe UI" panose="020B0502040204020203" pitchFamily="34" charset="0"/>
                    <a:ea typeface="Segoe UI" panose="020B0502040204020203" pitchFamily="34" charset="0"/>
                    <a:cs typeface="Segoe UI" panose="020B0502040204020203" pitchFamily="34" charset="0"/>
                  </a:defRPr>
                </a:pPr>
                <a:endParaRPr lang="en-US" sz="900" b="1">
                  <a:latin typeface="Segoe UI" panose="020B0502040204020203" pitchFamily="34" charset="0"/>
                  <a:cs typeface="Segoe UI" panose="020B0502040204020203" pitchFamily="34" charset="0"/>
                </a:endParaRPr>
              </a:p>
            </cx:txPr>
            <cx:visibility seriesName="0" categoryName="0" value="1"/>
            <cx:separator>, </cx:separator>
          </cx:dataLabels>
          <cx:dataId val="0"/>
          <cx:layoutPr>
            <cx:subtotals>
              <cx:idx val="0"/>
              <cx:idx val="5"/>
            </cx:subtotals>
          </cx:layoutPr>
        </cx:series>
      </cx:plotAreaRegion>
      <cx:axis id="0">
        <cx:catScaling gapWidth="0.5"/>
        <cx:tickLabels/>
        <cx:spPr>
          <a:ln w="3175">
            <a:solidFill>
              <a:srgbClr val="000000"/>
            </a:solidFill>
          </a:ln>
        </cx:spPr>
        <cx:txPr>
          <a:bodyPr spcFirstLastPara="1" vertOverflow="ellipsis" wrap="square" lIns="0" tIns="0" rIns="0" bIns="0" anchor="ctr" anchorCtr="1"/>
          <a:lstStyle/>
          <a:p>
            <a:pPr>
              <a:defRPr sz="900">
                <a:latin typeface="Segoe UI" panose="020B0502040204020203" pitchFamily="34" charset="0"/>
                <a:ea typeface="Segoe UI" panose="020B0502040204020203" pitchFamily="34" charset="0"/>
                <a:cs typeface="Segoe UI" panose="020B0502040204020203" pitchFamily="34" charset="0"/>
              </a:defRPr>
            </a:pPr>
            <a:endParaRPr lang="en-US" sz="900">
              <a:latin typeface="Segoe UI" panose="020B0502040204020203" pitchFamily="34" charset="0"/>
              <a:cs typeface="Segoe UI" panose="020B0502040204020203" pitchFamily="34" charset="0"/>
            </a:endParaRPr>
          </a:p>
        </cx:txPr>
      </cx:axis>
      <cx:axis id="1">
        <cx:valScaling/>
        <cx:majorGridlines>
          <cx:spPr>
            <a:ln>
              <a:solidFill>
                <a:schemeClr val="bg1">
                  <a:lumMod val="95000"/>
                </a:schemeClr>
              </a:solidFill>
            </a:ln>
          </cx:spPr>
        </cx:majorGridlines>
        <cx:tickLabels/>
        <cx:numFmt formatCode=" 0.0,, &quot;m&quot;;-0.0,, &quot;m&quot;;&quot;-&quot;" sourceLinked="0"/>
        <cx:txPr>
          <a:bodyPr spcFirstLastPara="1" vertOverflow="ellipsis" wrap="square" lIns="0" tIns="0" rIns="0" bIns="0" anchor="ctr" anchorCtr="1"/>
          <a:lstStyle/>
          <a:p>
            <a:pPr>
              <a:defRPr sz="900">
                <a:latin typeface="Segoe UI" panose="020B0502040204020203" pitchFamily="34" charset="0"/>
                <a:ea typeface="Segoe UI" panose="020B0502040204020203" pitchFamily="34" charset="0"/>
                <a:cs typeface="Segoe UI" panose="020B0502040204020203" pitchFamily="34" charset="0"/>
              </a:defRPr>
            </a:pPr>
            <a:endParaRPr lang="en-US" sz="900">
              <a:latin typeface="Segoe UI" panose="020B0502040204020203" pitchFamily="34" charset="0"/>
              <a:cs typeface="Segoe UI" panose="020B0502040204020203" pitchFamily="34" charset="0"/>
            </a:endParaRPr>
          </a:p>
        </cx:txPr>
      </cx:axis>
    </cx:plotArea>
  </cx:chart>
  <cx:spPr>
    <a:noFill/>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9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bodyPr/>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bodyPr wrap="square" lIns="38100" tIns="19050" rIns="38100" bIns="19050" anchor="ctr">
      <a:spAutoFit/>
    </cs:bodyPr>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bodyPr/>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b="0" kern="1200" spc="0" baseline="0"/>
    <cs:bodyPr/>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cs:spPr>
  </cs:upBar>
  <cs:valueAxis>
    <cs:lnRef idx="0"/>
    <cs:fillRef idx="0"/>
    <cs:effectRef idx="0"/>
    <cs:fontRef idx="minor">
      <a:schemeClr val="tx1">
        <a:lumMod val="65000"/>
        <a:lumOff val="35000"/>
      </a:schemeClr>
    </cs:fontRef>
    <cs:defRPr sz="900" kern="1200"/>
    <cs:bodyPr/>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39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bodyPr/>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bodyPr wrap="square" lIns="38100" tIns="19050" rIns="38100" bIns="19050" anchor="ctr">
      <a:spAutoFit/>
    </cs:bodyPr>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bodyPr/>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b="0" kern="1200" spc="0" baseline="0"/>
    <cs:bodyPr/>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cs:spPr>
  </cs:upBar>
  <cs:valueAxis>
    <cs:lnRef idx="0"/>
    <cs:fillRef idx="0"/>
    <cs:effectRef idx="0"/>
    <cs:fontRef idx="minor">
      <a:schemeClr val="tx1">
        <a:lumMod val="65000"/>
        <a:lumOff val="35000"/>
      </a:schemeClr>
    </cs:fontRef>
    <cs:defRPr sz="900" kern="1200"/>
    <cs:bodyPr/>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B4E9DD-D423-4C39-80D4-3C5F48BD8557}" type="datetimeFigureOut">
              <a:rPr lang="en-US" smtClean="0"/>
              <a:t>5/22/2026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FA2C55-3F67-422F-856E-BF8425BBF2BB}" type="slidenum">
              <a:rPr lang="en-US" smtClean="0"/>
              <a:t>‹#›</a:t>
            </a:fld>
            <a:endParaRPr lang="en-US"/>
          </a:p>
        </p:txBody>
      </p:sp>
    </p:spTree>
    <p:extLst>
      <p:ext uri="{BB962C8B-B14F-4D97-AF65-F5344CB8AC3E}">
        <p14:creationId xmlns:p14="http://schemas.microsoft.com/office/powerpoint/2010/main" val="3629344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37D197-41FB-4EAC-AA1E-8BCB61337C52}" type="slidenum">
              <a:rPr lang="en-US" smtClean="0"/>
              <a:t>2</a:t>
            </a:fld>
            <a:endParaRPr lang="en-US"/>
          </a:p>
        </p:txBody>
      </p:sp>
    </p:spTree>
    <p:extLst>
      <p:ext uri="{BB962C8B-B14F-4D97-AF65-F5344CB8AC3E}">
        <p14:creationId xmlns:p14="http://schemas.microsoft.com/office/powerpoint/2010/main" val="2905106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65B48-468A-E6C4-5613-D63ECB62B5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6F6936-A071-CF9E-0823-384195418B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9FD1E3-426C-3673-8B6B-432C6798C85C}"/>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5" name="Footer Placeholder 4">
            <a:extLst>
              <a:ext uri="{FF2B5EF4-FFF2-40B4-BE49-F238E27FC236}">
                <a16:creationId xmlns:a16="http://schemas.microsoft.com/office/drawing/2014/main" id="{8673A199-6034-7948-950F-F47359E539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5AC63D-2EB7-2C67-AE70-FC68D2EF19BD}"/>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2240439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223D2-3B4E-006E-4E42-CEDACC8F38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BB29DE-C8EF-9320-158D-395DE1E2CA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37B2C9-ABDB-7330-50F3-0CFADE2E2389}"/>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5" name="Footer Placeholder 4">
            <a:extLst>
              <a:ext uri="{FF2B5EF4-FFF2-40B4-BE49-F238E27FC236}">
                <a16:creationId xmlns:a16="http://schemas.microsoft.com/office/drawing/2014/main" id="{C689A56F-8FB4-1395-E000-1588C7F81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0A5722-2C66-CCAF-EB9C-30E0AE9F48A5}"/>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2850878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Only">
    <p:bg>
      <p:bgPr>
        <a:no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5CE58D0-3DB9-4EB5-61C7-C655F674A5B4}"/>
              </a:ext>
            </a:extLst>
          </p:cNvPr>
          <p:cNvSpPr txBox="1"/>
          <p:nvPr userDrawn="1"/>
        </p:nvSpPr>
        <p:spPr>
          <a:xfrm>
            <a:off x="11214100" y="6515100"/>
            <a:ext cx="797560" cy="276999"/>
          </a:xfrm>
          <a:prstGeom prst="rect">
            <a:avLst/>
          </a:prstGeom>
          <a:noFill/>
        </p:spPr>
        <p:txBody>
          <a:bodyPr vert="horz" rtlCol="0">
            <a:spAutoFit/>
          </a:bodyPr>
          <a:lstStyle/>
          <a:p>
            <a:r>
              <a:rPr lang="en-US" sz="1200">
                <a:latin typeface="Segoe UI" panose="020B0502040204020203" pitchFamily="34" charset="0"/>
              </a:rPr>
              <a:t>Page </a:t>
            </a:r>
            <a:fld id="{3226FC7F-ACDE-4840-91F1-D68A5A6DFF9E}" type="slidenum">
              <a:rPr lang="en-US" sz="1200" smtClean="0">
                <a:latin typeface="Segoe UI" panose="020B0502040204020203" pitchFamily="34" charset="0"/>
              </a:rPr>
              <a:t>‹#›</a:t>
            </a:fld>
            <a:endParaRPr lang="en-US" sz="1200">
              <a:latin typeface="Segoe UI" panose="020B0502040204020203" pitchFamily="34" charset="0"/>
            </a:endParaRPr>
          </a:p>
        </p:txBody>
      </p:sp>
    </p:spTree>
    <p:extLst>
      <p:ext uri="{BB962C8B-B14F-4D97-AF65-F5344CB8AC3E}">
        <p14:creationId xmlns:p14="http://schemas.microsoft.com/office/powerpoint/2010/main" val="284853258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2000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486375-B0AF-9F4D-C6D3-615DB4A8554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0DD837-E22C-313F-BAB3-94EB9D42D7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C305C6-FFF4-9A37-F5EC-BEAF5B4821D3}"/>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5" name="Footer Placeholder 4">
            <a:extLst>
              <a:ext uri="{FF2B5EF4-FFF2-40B4-BE49-F238E27FC236}">
                <a16:creationId xmlns:a16="http://schemas.microsoft.com/office/drawing/2014/main" id="{88179BCE-E763-3F0F-2C98-EC27F1C26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239CE-56F9-78A8-78EE-D0736EE8486E}"/>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3068616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83274-9902-F880-043C-861A82309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C22961-D5DE-5BCB-7B71-4939781E9C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BCD5CA-840C-E46D-7AED-47359BF9B4D1}"/>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5" name="Footer Placeholder 4">
            <a:extLst>
              <a:ext uri="{FF2B5EF4-FFF2-40B4-BE49-F238E27FC236}">
                <a16:creationId xmlns:a16="http://schemas.microsoft.com/office/drawing/2014/main" id="{AC67C513-33B9-F9C3-E61A-35E437A90F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262F6B-00C0-CBE3-BF38-B2FAEAE89165}"/>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2536381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17EE-2E4A-91D7-8818-51CCB2CDA4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64D8AC-FD4E-7319-466F-EADBFE54A41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432957-D44A-F1CD-1E09-44F203BABE7A}"/>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5" name="Footer Placeholder 4">
            <a:extLst>
              <a:ext uri="{FF2B5EF4-FFF2-40B4-BE49-F238E27FC236}">
                <a16:creationId xmlns:a16="http://schemas.microsoft.com/office/drawing/2014/main" id="{86694598-0E86-3539-F1DD-E37DBDC91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10C774-5E2F-CB33-6A6B-F9537F25BD73}"/>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643637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C875B-6E86-365E-CF53-A711C3710B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A3CD08-6497-2EC8-8427-88C983667A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8EC5B0-1637-F5A2-CA83-8AC5CF9804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E61127-0A29-B7C1-C210-AE92E5CAA8D7}"/>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6" name="Footer Placeholder 5">
            <a:extLst>
              <a:ext uri="{FF2B5EF4-FFF2-40B4-BE49-F238E27FC236}">
                <a16:creationId xmlns:a16="http://schemas.microsoft.com/office/drawing/2014/main" id="{A5601C52-465C-AC4A-2A8E-9597ECC02A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301A0B-A645-4246-C33A-1927D1334D34}"/>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3991162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9CB49-8653-A4F7-1996-EE6C0A4BB0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B463E3-1EF1-F3DF-7026-F7FBC879C7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D5CCE4-677A-46F0-9C52-4E9704AE7C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778716-FDB8-7D4A-C7D0-D023587771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8D022F-90DD-9B01-7983-BFD6D7BD73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D68ED1-07F8-E80F-0BC5-E5AEC0B2A655}"/>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8" name="Footer Placeholder 7">
            <a:extLst>
              <a:ext uri="{FF2B5EF4-FFF2-40B4-BE49-F238E27FC236}">
                <a16:creationId xmlns:a16="http://schemas.microsoft.com/office/drawing/2014/main" id="{35E5758D-EC9B-23E6-2D7A-A18D6DFC4F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39B36B-20AA-256B-433E-FA058C7531BE}"/>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3895346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CFE68-744B-D330-154E-2B449AA2D1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93D226-767A-1329-E1A9-336E1B1196B7}"/>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4" name="Footer Placeholder 3">
            <a:extLst>
              <a:ext uri="{FF2B5EF4-FFF2-40B4-BE49-F238E27FC236}">
                <a16:creationId xmlns:a16="http://schemas.microsoft.com/office/drawing/2014/main" id="{7F2B393D-A43D-03D0-754B-84F6932CB0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755D03-18A8-A805-30CF-D83DA6570695}"/>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4214158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5F1ED7-2EEF-A732-B860-392FD0EC59B8}"/>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3" name="Footer Placeholder 2">
            <a:extLst>
              <a:ext uri="{FF2B5EF4-FFF2-40B4-BE49-F238E27FC236}">
                <a16:creationId xmlns:a16="http://schemas.microsoft.com/office/drawing/2014/main" id="{669A647C-A057-21DB-9AF0-E5D1CD8F3F6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9052DD-7448-0B89-DA05-34B82AA20748}"/>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717024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59669-CD89-73DA-9701-CCFE035A34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F64334-EC6B-3B4C-0469-E144C25782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F4EC661-67CD-88FA-952E-4A8D5A72BF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2E99FD-5658-6A1D-0855-DF326A3019FE}"/>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6" name="Footer Placeholder 5">
            <a:extLst>
              <a:ext uri="{FF2B5EF4-FFF2-40B4-BE49-F238E27FC236}">
                <a16:creationId xmlns:a16="http://schemas.microsoft.com/office/drawing/2014/main" id="{73FC99AF-6B3B-8488-16ED-80CA2B8352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B9314D-F8F9-59E7-36CA-A588231750C3}"/>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2436070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A22BC-A143-7AF8-8BC5-B9353C5F5F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16F055-AF4B-95CF-38A3-6F17BE2530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3FD43F-1020-464E-3AC2-43EE2FAF33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04EF89-96CF-5DAB-E1DB-C411D0FA267D}"/>
              </a:ext>
            </a:extLst>
          </p:cNvPr>
          <p:cNvSpPr>
            <a:spLocks noGrp="1"/>
          </p:cNvSpPr>
          <p:nvPr>
            <p:ph type="dt" sz="half" idx="10"/>
          </p:nvPr>
        </p:nvSpPr>
        <p:spPr/>
        <p:txBody>
          <a:bodyPr/>
          <a:lstStyle/>
          <a:p>
            <a:fld id="{41EDD28A-5A9A-4DBA-89F3-B829AAA4B6AF}" type="datetimeFigureOut">
              <a:rPr lang="en-US" smtClean="0"/>
              <a:t>5/22/2026</a:t>
            </a:fld>
            <a:endParaRPr lang="en-US"/>
          </a:p>
        </p:txBody>
      </p:sp>
      <p:sp>
        <p:nvSpPr>
          <p:cNvPr id="6" name="Footer Placeholder 5">
            <a:extLst>
              <a:ext uri="{FF2B5EF4-FFF2-40B4-BE49-F238E27FC236}">
                <a16:creationId xmlns:a16="http://schemas.microsoft.com/office/drawing/2014/main" id="{7A5CC8E1-9568-A764-EF78-6AB959C814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6AEC20-86B4-66F1-8831-9C8696D4534D}"/>
              </a:ext>
            </a:extLst>
          </p:cNvPr>
          <p:cNvSpPr>
            <a:spLocks noGrp="1"/>
          </p:cNvSpPr>
          <p:nvPr>
            <p:ph type="sldNum" sz="quarter" idx="12"/>
          </p:nvPr>
        </p:nvSpPr>
        <p:spPr/>
        <p:txBody>
          <a:bodyPr/>
          <a:lstStyle/>
          <a:p>
            <a:fld id="{DC3A8C23-7FCC-4D00-BEED-1074AAF9CFB5}" type="slidenum">
              <a:rPr lang="en-US" smtClean="0"/>
              <a:t>‹#›</a:t>
            </a:fld>
            <a:endParaRPr lang="en-US"/>
          </a:p>
        </p:txBody>
      </p:sp>
    </p:spTree>
    <p:extLst>
      <p:ext uri="{BB962C8B-B14F-4D97-AF65-F5344CB8AC3E}">
        <p14:creationId xmlns:p14="http://schemas.microsoft.com/office/powerpoint/2010/main" val="1584401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6C0501-1166-BFB3-FE02-0244FC96C7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88768E-66EF-E7D7-B537-866897B39A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B23B57-E7F3-5490-22A5-40AE4615CF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1EDD28A-5A9A-4DBA-89F3-B829AAA4B6AF}" type="datetimeFigureOut">
              <a:rPr lang="en-US" smtClean="0"/>
              <a:t>5/22/2026</a:t>
            </a:fld>
            <a:endParaRPr lang="en-US"/>
          </a:p>
        </p:txBody>
      </p:sp>
      <p:sp>
        <p:nvSpPr>
          <p:cNvPr id="5" name="Footer Placeholder 4">
            <a:extLst>
              <a:ext uri="{FF2B5EF4-FFF2-40B4-BE49-F238E27FC236}">
                <a16:creationId xmlns:a16="http://schemas.microsoft.com/office/drawing/2014/main" id="{4A5C3353-4CCE-56C0-89E8-C4210272B0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3E52BD3-AB44-958C-C416-AE53C2B983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3A8C23-7FCC-4D00-BEED-1074AAF9CFB5}" type="slidenum">
              <a:rPr lang="en-US" smtClean="0"/>
              <a:t>‹#›</a:t>
            </a:fld>
            <a:endParaRPr lang="en-US"/>
          </a:p>
        </p:txBody>
      </p:sp>
    </p:spTree>
    <p:extLst>
      <p:ext uri="{BB962C8B-B14F-4D97-AF65-F5344CB8AC3E}">
        <p14:creationId xmlns:p14="http://schemas.microsoft.com/office/powerpoint/2010/main" val="3282230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 id="2147483661"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1.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4/relationships/chartEx" Target="../charts/chartEx1.xml"/><Relationship Id="rId1" Type="http://schemas.openxmlformats.org/officeDocument/2006/relationships/slideLayout" Target="../slideLayouts/slideLayout11.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4/relationships/chartEx" Target="../charts/chartEx2.xml"/><Relationship Id="rId1" Type="http://schemas.openxmlformats.org/officeDocument/2006/relationships/slideLayout" Target="../slideLayouts/slideLayout11.xml"/><Relationship Id="rId4" Type="http://schemas.openxmlformats.org/officeDocument/2006/relationships/chart" Target="../charts/chart5.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11.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lient">
            <a:extLst>
              <a:ext uri="{FF2B5EF4-FFF2-40B4-BE49-F238E27FC236}">
                <a16:creationId xmlns:a16="http://schemas.microsoft.com/office/drawing/2014/main" id="{00000000-0008-0000-2800-000028000000}"/>
              </a:ext>
            </a:extLst>
          </p:cNvPr>
          <p:cNvPicPr>
            <a:picLocks noChangeAspect="1"/>
          </p:cNvPicPr>
          <p:nvPr/>
        </p:nvPicPr>
        <p:blipFill>
          <a:blip r:embed="rId2"/>
          <a:stretch>
            <a:fillRect/>
          </a:stretch>
        </p:blipFill>
        <p:spPr>
          <a:xfrm>
            <a:off x="1703691" y="2182952"/>
            <a:ext cx="4847619" cy="2238095"/>
          </a:xfrm>
          <a:prstGeom prst="rect">
            <a:avLst/>
          </a:prstGeom>
        </p:spPr>
      </p:pic>
      <p:sp>
        <p:nvSpPr>
          <p:cNvPr id="3" name="Rectangle 2">
            <a:extLst>
              <a:ext uri="{FF2B5EF4-FFF2-40B4-BE49-F238E27FC236}">
                <a16:creationId xmlns:a16="http://schemas.microsoft.com/office/drawing/2014/main" id="{0A5ADBC5-A5D2-4575-D0D3-59561A32DBA8}"/>
              </a:ext>
            </a:extLst>
          </p:cNvPr>
          <p:cNvSpPr/>
          <p:nvPr/>
        </p:nvSpPr>
        <p:spPr>
          <a:xfrm>
            <a:off x="9194800" y="0"/>
            <a:ext cx="2997200" cy="6858000"/>
          </a:xfrm>
          <a:prstGeom prst="rect">
            <a:avLst/>
          </a:prstGeom>
          <a:gradFill flip="none" rotWithShape="1">
            <a:gsLst>
              <a:gs pos="23000">
                <a:srgbClr val="439AD5"/>
              </a:gs>
              <a:gs pos="100000">
                <a:srgbClr val="2980B9"/>
              </a:gs>
            </a:gsLst>
            <a:lin ang="5400000" scaled="1"/>
            <a:tileRect/>
          </a:gra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9D7184C-E6FD-E61E-A141-0823394C170C}"/>
              </a:ext>
            </a:extLst>
          </p:cNvPr>
          <p:cNvSpPr txBox="1"/>
          <p:nvPr/>
        </p:nvSpPr>
        <p:spPr>
          <a:xfrm>
            <a:off x="9533890" y="5267960"/>
            <a:ext cx="2546350" cy="261610"/>
          </a:xfrm>
          <a:prstGeom prst="rect">
            <a:avLst/>
          </a:prstGeom>
          <a:noFill/>
        </p:spPr>
        <p:txBody>
          <a:bodyPr vert="horz" rtlCol="0">
            <a:spAutoFit/>
          </a:bodyPr>
          <a:lstStyle/>
          <a:p>
            <a:r>
              <a:rPr lang="en-US" sz="1100" dirty="0">
                <a:solidFill>
                  <a:srgbClr val="BDD7EE"/>
                </a:solidFill>
                <a:latin typeface="Segoe UI" panose="020B0502040204020203" pitchFamily="34" charset="0"/>
              </a:rPr>
              <a:t>PREPARED  </a:t>
            </a:r>
            <a:r>
              <a:rPr lang="en-US" sz="1100" b="1" dirty="0">
                <a:solidFill>
                  <a:srgbClr val="FFFFFF"/>
                </a:solidFill>
                <a:latin typeface="Segoe UI" panose="020B0502040204020203" pitchFamily="34" charset="0"/>
              </a:rPr>
              <a:t>MAY 2026</a:t>
            </a:r>
            <a:r>
              <a:rPr lang="en-US" sz="1100" dirty="0">
                <a:solidFill>
                  <a:srgbClr val="BDD7EE"/>
                </a:solidFill>
                <a:latin typeface="Segoe UI" panose="020B0502040204020203" pitchFamily="34" charset="0"/>
              </a:rPr>
              <a:t> BY</a:t>
            </a:r>
          </a:p>
        </p:txBody>
      </p:sp>
      <p:sp>
        <p:nvSpPr>
          <p:cNvPr id="5" name="TextBox 4">
            <a:extLst>
              <a:ext uri="{FF2B5EF4-FFF2-40B4-BE49-F238E27FC236}">
                <a16:creationId xmlns:a16="http://schemas.microsoft.com/office/drawing/2014/main" id="{FC8FECD2-8C00-0AEB-2E70-F3C584F9BACD}"/>
              </a:ext>
            </a:extLst>
          </p:cNvPr>
          <p:cNvSpPr txBox="1"/>
          <p:nvPr/>
        </p:nvSpPr>
        <p:spPr>
          <a:xfrm>
            <a:off x="9533890" y="5435600"/>
            <a:ext cx="2546350" cy="923330"/>
          </a:xfrm>
          <a:prstGeom prst="rect">
            <a:avLst/>
          </a:prstGeom>
          <a:noFill/>
        </p:spPr>
        <p:txBody>
          <a:bodyPr vert="horz" rtlCol="0">
            <a:spAutoFit/>
          </a:bodyPr>
          <a:lstStyle/>
          <a:p>
            <a:r>
              <a:rPr lang="en-US" sz="5400" b="1">
                <a:solidFill>
                  <a:srgbClr val="FFFFFF"/>
                </a:solidFill>
                <a:latin typeface="Segoe UI" panose="020B0502040204020203" pitchFamily="34" charset="0"/>
              </a:rPr>
              <a:t>EdOps</a:t>
            </a:r>
          </a:p>
        </p:txBody>
      </p:sp>
      <p:sp>
        <p:nvSpPr>
          <p:cNvPr id="6" name="TextBox 5">
            <a:extLst>
              <a:ext uri="{FF2B5EF4-FFF2-40B4-BE49-F238E27FC236}">
                <a16:creationId xmlns:a16="http://schemas.microsoft.com/office/drawing/2014/main" id="{7A40681F-2025-3115-AC91-DA9CC5DEEFDA}"/>
              </a:ext>
            </a:extLst>
          </p:cNvPr>
          <p:cNvSpPr txBox="1"/>
          <p:nvPr/>
        </p:nvSpPr>
        <p:spPr>
          <a:xfrm>
            <a:off x="0" y="4334510"/>
            <a:ext cx="9197340" cy="861774"/>
          </a:xfrm>
          <a:prstGeom prst="rect">
            <a:avLst/>
          </a:prstGeom>
          <a:noFill/>
        </p:spPr>
        <p:txBody>
          <a:bodyPr vert="horz" rtlCol="0">
            <a:spAutoFit/>
          </a:bodyPr>
          <a:lstStyle/>
          <a:p>
            <a:pPr algn="ctr"/>
            <a:r>
              <a:rPr lang="en-US" sz="5000" b="1" dirty="0">
                <a:solidFill>
                  <a:srgbClr val="2980B9"/>
                </a:solidFill>
                <a:latin typeface="Segoe UI" panose="020B0502040204020203" pitchFamily="34" charset="0"/>
              </a:rPr>
              <a:t>SY26-27 Budget Proposal</a:t>
            </a:r>
          </a:p>
        </p:txBody>
      </p:sp>
    </p:spTree>
    <p:extLst>
      <p:ext uri="{BB962C8B-B14F-4D97-AF65-F5344CB8AC3E}">
        <p14:creationId xmlns:p14="http://schemas.microsoft.com/office/powerpoint/2010/main" val="2773339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0043C66-32E4-5BE5-A3A7-12AC9378E8DC}"/>
              </a:ext>
            </a:extLst>
          </p:cNvPr>
          <p:cNvSpPr txBox="1"/>
          <p:nvPr/>
        </p:nvSpPr>
        <p:spPr>
          <a:xfrm>
            <a:off x="203200" y="68580"/>
            <a:ext cx="12192000" cy="646331"/>
          </a:xfrm>
          <a:prstGeom prst="rect">
            <a:avLst/>
          </a:prstGeom>
          <a:noFill/>
        </p:spPr>
        <p:txBody>
          <a:bodyPr vert="horz" rtlCol="0">
            <a:spAutoFit/>
          </a:bodyPr>
          <a:lstStyle/>
          <a:p>
            <a:r>
              <a:rPr lang="en-US" sz="3600" b="1">
                <a:solidFill>
                  <a:srgbClr val="000000"/>
                </a:solidFill>
                <a:latin typeface="Segoe UI" panose="020B0502040204020203" pitchFamily="34" charset="0"/>
              </a:rPr>
              <a:t>Revenue | Overview</a:t>
            </a:r>
          </a:p>
        </p:txBody>
      </p:sp>
      <p:sp>
        <p:nvSpPr>
          <p:cNvPr id="3" name="TextBox 2">
            <a:extLst>
              <a:ext uri="{FF2B5EF4-FFF2-40B4-BE49-F238E27FC236}">
                <a16:creationId xmlns:a16="http://schemas.microsoft.com/office/drawing/2014/main" id="{5602D600-D1F0-DA42-A198-C1593C7A35B3}"/>
              </a:ext>
            </a:extLst>
          </p:cNvPr>
          <p:cNvSpPr txBox="1"/>
          <p:nvPr/>
        </p:nvSpPr>
        <p:spPr>
          <a:xfrm>
            <a:off x="203200" y="1083310"/>
            <a:ext cx="377571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SY27 BUDGETED REVENUE %</a:t>
            </a:r>
          </a:p>
        </p:txBody>
      </p:sp>
      <p:graphicFrame>
        <p:nvGraphicFramePr>
          <p:cNvPr id="4" name="DashboardRevenueDonut">
            <a:extLst>
              <a:ext uri="{FF2B5EF4-FFF2-40B4-BE49-F238E27FC236}">
                <a16:creationId xmlns:a16="http://schemas.microsoft.com/office/drawing/2014/main" id="{00000000-0008-0000-0300-000002000000}"/>
              </a:ext>
            </a:extLst>
          </p:cNvPr>
          <p:cNvGraphicFramePr>
            <a:graphicFrameLocks/>
          </p:cNvGraphicFramePr>
          <p:nvPr>
            <p:extLst>
              <p:ext uri="{D42A27DB-BD31-4B8C-83A1-F6EECF244321}">
                <p14:modId xmlns:p14="http://schemas.microsoft.com/office/powerpoint/2010/main" val="765517533"/>
              </p:ext>
            </p:extLst>
          </p:nvPr>
        </p:nvGraphicFramePr>
        <p:xfrm>
          <a:off x="0" y="1484630"/>
          <a:ext cx="3931920" cy="393192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AA2F7D8D-BEF9-5C2B-49E0-692212D27AC4}"/>
              </a:ext>
            </a:extLst>
          </p:cNvPr>
          <p:cNvSpPr/>
          <p:nvPr/>
        </p:nvSpPr>
        <p:spPr>
          <a:xfrm>
            <a:off x="404368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2A9012F-B2F6-9488-AFC7-D4F0FF47576D}"/>
              </a:ext>
            </a:extLst>
          </p:cNvPr>
          <p:cNvSpPr txBox="1"/>
          <p:nvPr/>
        </p:nvSpPr>
        <p:spPr>
          <a:xfrm>
            <a:off x="4311650" y="1083310"/>
            <a:ext cx="377571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REVENUE PER STUDENT</a:t>
            </a:r>
          </a:p>
        </p:txBody>
      </p:sp>
      <p:graphicFrame>
        <p:nvGraphicFramePr>
          <p:cNvPr id="7" name="DashboardPercentRevenue">
            <a:extLst>
              <a:ext uri="{FF2B5EF4-FFF2-40B4-BE49-F238E27FC236}">
                <a16:creationId xmlns:a16="http://schemas.microsoft.com/office/drawing/2014/main" id="{00000000-0008-0000-0300-000023000000}"/>
              </a:ext>
            </a:extLst>
          </p:cNvPr>
          <p:cNvGraphicFramePr>
            <a:graphicFrameLocks/>
          </p:cNvGraphicFramePr>
          <p:nvPr>
            <p:extLst>
              <p:ext uri="{D42A27DB-BD31-4B8C-83A1-F6EECF244321}">
                <p14:modId xmlns:p14="http://schemas.microsoft.com/office/powerpoint/2010/main" val="687718247"/>
              </p:ext>
            </p:extLst>
          </p:nvPr>
        </p:nvGraphicFramePr>
        <p:xfrm>
          <a:off x="4108450" y="1484630"/>
          <a:ext cx="3931920" cy="3286125"/>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a:extLst>
              <a:ext uri="{FF2B5EF4-FFF2-40B4-BE49-F238E27FC236}">
                <a16:creationId xmlns:a16="http://schemas.microsoft.com/office/drawing/2014/main" id="{2AF9CBF9-64DC-DEB0-50B3-9654B0FBE20A}"/>
              </a:ext>
            </a:extLst>
          </p:cNvPr>
          <p:cNvSpPr/>
          <p:nvPr/>
        </p:nvSpPr>
        <p:spPr>
          <a:xfrm>
            <a:off x="815213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0F8F9AD-6977-E3DA-D664-6D1BEA1174F7}"/>
              </a:ext>
            </a:extLst>
          </p:cNvPr>
          <p:cNvSpPr txBox="1"/>
          <p:nvPr/>
        </p:nvSpPr>
        <p:spPr>
          <a:xfrm>
            <a:off x="8420100" y="1083310"/>
            <a:ext cx="377571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COMMENTS</a:t>
            </a:r>
          </a:p>
        </p:txBody>
      </p:sp>
      <p:sp>
        <p:nvSpPr>
          <p:cNvPr id="10" name="TextBox 9">
            <a:extLst>
              <a:ext uri="{FF2B5EF4-FFF2-40B4-BE49-F238E27FC236}">
                <a16:creationId xmlns:a16="http://schemas.microsoft.com/office/drawing/2014/main" id="{E9172EDA-1B49-0F1D-B9FF-F22192D32DBD}"/>
              </a:ext>
            </a:extLst>
          </p:cNvPr>
          <p:cNvSpPr txBox="1"/>
          <p:nvPr/>
        </p:nvSpPr>
        <p:spPr>
          <a:xfrm>
            <a:off x="8291830" y="1501140"/>
            <a:ext cx="3742690" cy="2462213"/>
          </a:xfrm>
          <a:prstGeom prst="rect">
            <a:avLst/>
          </a:prstGeom>
          <a:noFill/>
        </p:spPr>
        <p:txBody>
          <a:bodyPr vert="horz" rtlCol="0">
            <a:spAutoFit/>
          </a:bodyPr>
          <a:lstStyle/>
          <a:p>
            <a:r>
              <a:rPr lang="en-US" sz="1400">
                <a:solidFill>
                  <a:srgbClr val="404040"/>
                </a:solidFill>
                <a:latin typeface="Segoe UI" panose="020B0502040204020203" pitchFamily="34" charset="0"/>
              </a:rPr>
              <a:t>We have budgeted </a:t>
            </a:r>
            <a:r>
              <a:rPr lang="en-US" sz="1400" b="1">
                <a:solidFill>
                  <a:srgbClr val="404040"/>
                </a:solidFill>
                <a:latin typeface="Segoe UI" panose="020B0502040204020203" pitchFamily="34" charset="0"/>
              </a:rPr>
              <a:t>$7,741,639 </a:t>
            </a:r>
            <a:r>
              <a:rPr lang="en-US" sz="1400">
                <a:solidFill>
                  <a:srgbClr val="404040"/>
                </a:solidFill>
                <a:latin typeface="Segoe UI" panose="020B0502040204020203" pitchFamily="34" charset="0"/>
              </a:rPr>
              <a:t>in revenue for SY26-27, which is $127k less than the amount forecasted for the year before.</a:t>
            </a:r>
          </a:p>
          <a:p>
            <a:endParaRPr lang="en-US" sz="1400">
              <a:solidFill>
                <a:srgbClr val="404040"/>
              </a:solidFill>
              <a:latin typeface="Segoe UI" panose="020B0502040204020203" pitchFamily="34" charset="0"/>
            </a:endParaRPr>
          </a:p>
          <a:p>
            <a:r>
              <a:rPr lang="en-US" sz="1400">
                <a:solidFill>
                  <a:srgbClr val="404040"/>
                </a:solidFill>
                <a:latin typeface="Segoe UI" panose="020B0502040204020203" pitchFamily="34" charset="0"/>
              </a:rPr>
              <a:t>The largest components of revenue are State and Local Revenue (90.4%) and Federal Revenue (7.5%).</a:t>
            </a:r>
          </a:p>
          <a:p>
            <a:endParaRPr lang="en-US" sz="1400">
              <a:solidFill>
                <a:srgbClr val="404040"/>
              </a:solidFill>
              <a:latin typeface="Segoe UI" panose="020B0502040204020203" pitchFamily="34" charset="0"/>
            </a:endParaRPr>
          </a:p>
          <a:p>
            <a:r>
              <a:rPr lang="en-US" sz="1400">
                <a:solidFill>
                  <a:srgbClr val="404040"/>
                </a:solidFill>
                <a:latin typeface="Segoe UI" panose="020B0502040204020203" pitchFamily="34" charset="0"/>
              </a:rPr>
              <a:t>Highlighted year-to-year changes:</a:t>
            </a:r>
          </a:p>
          <a:p>
            <a:pPr indent="-285750">
              <a:buClr>
                <a:srgbClr val="000000"/>
              </a:buClr>
              <a:buSzPts val="1400"/>
              <a:buFont typeface="Segoe UI" panose="020B0502040204020203" pitchFamily="34" charset="0"/>
              <a:buChar char="●"/>
            </a:pPr>
            <a:r>
              <a:rPr lang="en-US" sz="1400">
                <a:solidFill>
                  <a:srgbClr val="404040"/>
                </a:solidFill>
                <a:latin typeface="Segoe UI" panose="020B0502040204020203" pitchFamily="34" charset="0"/>
              </a:rPr>
              <a:t>$111k decrease (3.3% less per student) in State and Local Revenue</a:t>
            </a:r>
          </a:p>
        </p:txBody>
      </p:sp>
    </p:spTree>
    <p:extLst>
      <p:ext uri="{BB962C8B-B14F-4D97-AF65-F5344CB8AC3E}">
        <p14:creationId xmlns:p14="http://schemas.microsoft.com/office/powerpoint/2010/main" val="4207218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BFF585-102C-49CD-6695-1D1CCEFB59B7}"/>
              </a:ext>
            </a:extLst>
          </p:cNvPr>
          <p:cNvSpPr txBox="1"/>
          <p:nvPr/>
        </p:nvSpPr>
        <p:spPr>
          <a:xfrm>
            <a:off x="203200" y="68580"/>
            <a:ext cx="12192000" cy="646331"/>
          </a:xfrm>
          <a:prstGeom prst="rect">
            <a:avLst/>
          </a:prstGeom>
          <a:noFill/>
        </p:spPr>
        <p:txBody>
          <a:bodyPr vert="horz" rtlCol="0">
            <a:spAutoFit/>
          </a:bodyPr>
          <a:lstStyle/>
          <a:p>
            <a:r>
              <a:rPr lang="en-US" sz="3600" b="1">
                <a:solidFill>
                  <a:srgbClr val="000000"/>
                </a:solidFill>
                <a:latin typeface="Segoe UI" panose="020B0502040204020203" pitchFamily="34" charset="0"/>
              </a:rPr>
              <a:t>Revenue | Sector Comparison</a:t>
            </a:r>
          </a:p>
        </p:txBody>
      </p:sp>
      <p:graphicFrame>
        <p:nvGraphicFramePr>
          <p:cNvPr id="3" name="Table 2">
            <a:extLst>
              <a:ext uri="{FF2B5EF4-FFF2-40B4-BE49-F238E27FC236}">
                <a16:creationId xmlns:a16="http://schemas.microsoft.com/office/drawing/2014/main" id="{6C3444A8-4DE6-35D3-BC51-44AB8F48AB61}"/>
              </a:ext>
            </a:extLst>
          </p:cNvPr>
          <p:cNvGraphicFramePr>
            <a:graphicFrameLocks noGrp="1"/>
          </p:cNvGraphicFramePr>
          <p:nvPr>
            <p:extLst>
              <p:ext uri="{D42A27DB-BD31-4B8C-83A1-F6EECF244321}">
                <p14:modId xmlns:p14="http://schemas.microsoft.com/office/powerpoint/2010/main" val="290693862"/>
              </p:ext>
            </p:extLst>
          </p:nvPr>
        </p:nvGraphicFramePr>
        <p:xfrm>
          <a:off x="323849" y="951230"/>
          <a:ext cx="11695497" cy="3307080"/>
        </p:xfrm>
        <a:graphic>
          <a:graphicData uri="http://schemas.openxmlformats.org/drawingml/2006/table">
            <a:tbl>
              <a:tblPr>
                <a:tableStyleId>{2D5ABB26-0587-4C30-8999-92F81FD0307C}</a:tableStyleId>
              </a:tblPr>
              <a:tblGrid>
                <a:gridCol w="2762758">
                  <a:extLst>
                    <a:ext uri="{9D8B030D-6E8A-4147-A177-3AD203B41FA5}">
                      <a16:colId xmlns:a16="http://schemas.microsoft.com/office/drawing/2014/main" val="108650714"/>
                    </a:ext>
                  </a:extLst>
                </a:gridCol>
                <a:gridCol w="1094677">
                  <a:extLst>
                    <a:ext uri="{9D8B030D-6E8A-4147-A177-3AD203B41FA5}">
                      <a16:colId xmlns:a16="http://schemas.microsoft.com/office/drawing/2014/main" val="714892925"/>
                    </a:ext>
                  </a:extLst>
                </a:gridCol>
                <a:gridCol w="1094677">
                  <a:extLst>
                    <a:ext uri="{9D8B030D-6E8A-4147-A177-3AD203B41FA5}">
                      <a16:colId xmlns:a16="http://schemas.microsoft.com/office/drawing/2014/main" val="2558365055"/>
                    </a:ext>
                  </a:extLst>
                </a:gridCol>
                <a:gridCol w="1094677">
                  <a:extLst>
                    <a:ext uri="{9D8B030D-6E8A-4147-A177-3AD203B41FA5}">
                      <a16:colId xmlns:a16="http://schemas.microsoft.com/office/drawing/2014/main" val="4122783900"/>
                    </a:ext>
                  </a:extLst>
                </a:gridCol>
                <a:gridCol w="1094677">
                  <a:extLst>
                    <a:ext uri="{9D8B030D-6E8A-4147-A177-3AD203B41FA5}">
                      <a16:colId xmlns:a16="http://schemas.microsoft.com/office/drawing/2014/main" val="2330888612"/>
                    </a:ext>
                  </a:extLst>
                </a:gridCol>
                <a:gridCol w="1094677">
                  <a:extLst>
                    <a:ext uri="{9D8B030D-6E8A-4147-A177-3AD203B41FA5}">
                      <a16:colId xmlns:a16="http://schemas.microsoft.com/office/drawing/2014/main" val="2788298641"/>
                    </a:ext>
                  </a:extLst>
                </a:gridCol>
                <a:gridCol w="1094677">
                  <a:extLst>
                    <a:ext uri="{9D8B030D-6E8A-4147-A177-3AD203B41FA5}">
                      <a16:colId xmlns:a16="http://schemas.microsoft.com/office/drawing/2014/main" val="788184098"/>
                    </a:ext>
                  </a:extLst>
                </a:gridCol>
                <a:gridCol w="1094677">
                  <a:extLst>
                    <a:ext uri="{9D8B030D-6E8A-4147-A177-3AD203B41FA5}">
                      <a16:colId xmlns:a16="http://schemas.microsoft.com/office/drawing/2014/main" val="598032653"/>
                    </a:ext>
                  </a:extLst>
                </a:gridCol>
                <a:gridCol w="1270000">
                  <a:extLst>
                    <a:ext uri="{9D8B030D-6E8A-4147-A177-3AD203B41FA5}">
                      <a16:colId xmlns:a16="http://schemas.microsoft.com/office/drawing/2014/main" val="2769697634"/>
                    </a:ext>
                  </a:extLst>
                </a:gridCol>
              </a:tblGrid>
              <a:tr h="551180">
                <a:tc>
                  <a:txBody>
                    <a:bodyPr/>
                    <a:lstStyle/>
                    <a:p>
                      <a:pPr algn="l" fontAlgn="b">
                        <a:buNone/>
                      </a:pPr>
                      <a:r>
                        <a:rPr lang="en-US" sz="1200" b="1" i="0" u="none" strike="noStrike">
                          <a:solidFill>
                            <a:srgbClr val="000000"/>
                          </a:solidFill>
                          <a:effectLst/>
                          <a:latin typeface="Segoe UI" panose="020B0502040204020203" pitchFamily="34" charset="0"/>
                        </a:rPr>
                        <a:t>Revenue</a:t>
                      </a: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i="0" u="none" strike="noStrike">
                          <a:solidFill>
                            <a:srgbClr val="000000"/>
                          </a:solidFill>
                          <a:effectLst/>
                          <a:latin typeface="Segoe UI" panose="020B0502040204020203" pitchFamily="34" charset="0"/>
                        </a:rPr>
                        <a:t>SY26-27</a:t>
                      </a:r>
                    </a:p>
                  </a:txBody>
                  <a:tcPr marL="9525" marR="9525" marT="9525" marB="0" anchor="ctr">
                    <a:lnL>
                      <a:noFill/>
                    </a:lnL>
                    <a:lnR>
                      <a:noFill/>
                    </a:lnR>
                    <a:lnT>
                      <a:noFill/>
                    </a:lnT>
                    <a:lnB>
                      <a:noFill/>
                    </a:lnB>
                  </a:tcPr>
                </a:tc>
                <a:tc>
                  <a:txBody>
                    <a:bodyPr/>
                    <a:lstStyle/>
                    <a:p>
                      <a:pPr algn="r" fontAlgn="b">
                        <a:buNone/>
                      </a:pPr>
                      <a:r>
                        <a:rPr lang="en-US" sz="1200" b="1" i="0" u="none" strike="noStrike">
                          <a:solidFill>
                            <a:srgbClr val="000000"/>
                          </a:solidFill>
                          <a:effectLst/>
                          <a:latin typeface="Segoe UI" panose="020B0502040204020203" pitchFamily="34" charset="0"/>
                        </a:rPr>
                        <a:t>$ Over Median</a:t>
                      </a:r>
                    </a:p>
                  </a:txBody>
                  <a:tcPr marL="9525" marR="9525" marT="9525" marB="0" anchor="ctr">
                    <a:lnL>
                      <a:noFill/>
                    </a:lnL>
                    <a:lnR>
                      <a:noFill/>
                    </a:lnR>
                    <a:lnT>
                      <a:noFill/>
                    </a:lnT>
                    <a:lnB>
                      <a:noFill/>
                    </a:lnB>
                  </a:tcPr>
                </a:tc>
                <a:extLst>
                  <a:ext uri="{0D108BD9-81ED-4DB2-BD59-A6C34878D82A}">
                    <a16:rowId xmlns:a16="http://schemas.microsoft.com/office/drawing/2014/main" val="2318576991"/>
                  </a:ext>
                </a:extLst>
              </a:tr>
              <a:tr h="551180">
                <a:tc>
                  <a:txBody>
                    <a:bodyPr/>
                    <a:lstStyle/>
                    <a:p>
                      <a:pPr algn="l" fontAlgn="b">
                        <a:buNone/>
                      </a:pPr>
                      <a:r>
                        <a:rPr lang="en-US" sz="1200" b="1" u="none" strike="noStrike">
                          <a:effectLst/>
                          <a:latin typeface="Segoe UI" panose="020B0502040204020203" pitchFamily="34" charset="0"/>
                        </a:rPr>
                        <a:t>State and Local Revenue</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effectLst/>
                          <a:latin typeface="Segoe UI" panose="020B0502040204020203" pitchFamily="34" charset="0"/>
                        </a:rPr>
                        <a:t>7M</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solidFill>
                            <a:srgbClr val="AFC87B"/>
                          </a:solidFill>
                          <a:effectLst/>
                          <a:latin typeface="Segoe UI" panose="020B0502040204020203" pitchFamily="34" charset="0"/>
                        </a:rPr>
                        <a:t>$200k</a:t>
                      </a:r>
                      <a:endParaRPr lang="en-US" sz="1200" b="1" i="0" u="none" strike="noStrike">
                        <a:solidFill>
                          <a:srgbClr val="AFC87B"/>
                        </a:solidFill>
                        <a:effectLst/>
                        <a:latin typeface="Segoe UI" panose="020B0502040204020203" pitchFamily="34" charset="0"/>
                      </a:endParaRPr>
                    </a:p>
                  </a:txBody>
                  <a:tcPr marL="9525" marR="127000" marT="9525" marB="0" anchor="ctr">
                    <a:lnL>
                      <a:noFill/>
                    </a:lnL>
                    <a:lnR>
                      <a:noFill/>
                    </a:lnR>
                    <a:lnT>
                      <a:noFill/>
                    </a:lnT>
                    <a:lnB>
                      <a:noFill/>
                    </a:lnB>
                    <a:solidFill>
                      <a:srgbClr val="F0F0F0"/>
                    </a:solidFill>
                  </a:tcPr>
                </a:tc>
                <a:extLst>
                  <a:ext uri="{0D108BD9-81ED-4DB2-BD59-A6C34878D82A}">
                    <a16:rowId xmlns:a16="http://schemas.microsoft.com/office/drawing/2014/main" val="1657617559"/>
                  </a:ext>
                </a:extLst>
              </a:tr>
              <a:tr h="551180">
                <a:tc>
                  <a:txBody>
                    <a:bodyPr/>
                    <a:lstStyle/>
                    <a:p>
                      <a:pPr algn="l" fontAlgn="b">
                        <a:buNone/>
                      </a:pPr>
                      <a:r>
                        <a:rPr lang="en-US" sz="1200" b="1" u="none" strike="noStrike">
                          <a:effectLst/>
                          <a:latin typeface="Segoe UI" panose="020B0502040204020203" pitchFamily="34" charset="0"/>
                        </a:rPr>
                        <a:t>Federal Revenue</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effectLst/>
                          <a:latin typeface="Segoe UI" panose="020B0502040204020203" pitchFamily="34" charset="0"/>
                        </a:rPr>
                        <a:t>582k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solidFill>
                            <a:srgbClr val="AFC87B"/>
                          </a:solidFill>
                          <a:effectLst/>
                          <a:latin typeface="Segoe UI" panose="020B0502040204020203" pitchFamily="34" charset="0"/>
                        </a:rPr>
                        <a:t>$100k</a:t>
                      </a:r>
                      <a:endParaRPr lang="en-US" sz="1200" b="1" i="0" u="none" strike="noStrike">
                        <a:solidFill>
                          <a:srgbClr val="AFC87B"/>
                        </a:solidFill>
                        <a:effectLst/>
                        <a:latin typeface="Segoe UI" panose="020B0502040204020203" pitchFamily="34" charset="0"/>
                      </a:endParaRPr>
                    </a:p>
                  </a:txBody>
                  <a:tcPr marL="9525" marR="127000" marT="9525" marB="0" anchor="ctr">
                    <a:lnL>
                      <a:noFill/>
                    </a:lnL>
                    <a:lnR>
                      <a:noFill/>
                    </a:lnR>
                    <a:lnT>
                      <a:noFill/>
                    </a:lnT>
                    <a:lnB>
                      <a:noFill/>
                    </a:lnB>
                  </a:tcPr>
                </a:tc>
                <a:extLst>
                  <a:ext uri="{0D108BD9-81ED-4DB2-BD59-A6C34878D82A}">
                    <a16:rowId xmlns:a16="http://schemas.microsoft.com/office/drawing/2014/main" val="1120727043"/>
                  </a:ext>
                </a:extLst>
              </a:tr>
              <a:tr h="551180">
                <a:tc>
                  <a:txBody>
                    <a:bodyPr/>
                    <a:lstStyle/>
                    <a:p>
                      <a:pPr algn="l" fontAlgn="b">
                        <a:buNone/>
                      </a:pPr>
                      <a:r>
                        <a:rPr lang="en-US" sz="1200" b="1" u="none" strike="noStrike">
                          <a:effectLst/>
                          <a:latin typeface="Segoe UI" panose="020B0502040204020203" pitchFamily="34" charset="0"/>
                        </a:rPr>
                        <a:t>Private Grants and Donations</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effectLst/>
                          <a:latin typeface="Segoe UI" panose="020B0502040204020203" pitchFamily="34" charset="0"/>
                        </a:rPr>
                        <a:t>138k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solidFill>
                            <a:srgbClr val="AFC87B"/>
                          </a:solidFill>
                          <a:effectLst/>
                          <a:latin typeface="Segoe UI" panose="020B0502040204020203" pitchFamily="34" charset="0"/>
                        </a:rPr>
                        <a:t>$0k</a:t>
                      </a:r>
                      <a:endParaRPr lang="en-US" sz="1200" b="1" i="0" u="none" strike="noStrike">
                        <a:solidFill>
                          <a:srgbClr val="AFC87B"/>
                        </a:solidFill>
                        <a:effectLst/>
                        <a:latin typeface="Segoe UI" panose="020B0502040204020203" pitchFamily="34" charset="0"/>
                      </a:endParaRPr>
                    </a:p>
                  </a:txBody>
                  <a:tcPr marL="9525" marR="127000" marT="9525" marB="0" anchor="ctr">
                    <a:lnL>
                      <a:noFill/>
                    </a:lnL>
                    <a:lnR>
                      <a:noFill/>
                    </a:lnR>
                    <a:lnT>
                      <a:noFill/>
                    </a:lnT>
                    <a:lnB>
                      <a:noFill/>
                    </a:lnB>
                    <a:solidFill>
                      <a:srgbClr val="F0F0F0"/>
                    </a:solidFill>
                  </a:tcPr>
                </a:tc>
                <a:extLst>
                  <a:ext uri="{0D108BD9-81ED-4DB2-BD59-A6C34878D82A}">
                    <a16:rowId xmlns:a16="http://schemas.microsoft.com/office/drawing/2014/main" val="1917943788"/>
                  </a:ext>
                </a:extLst>
              </a:tr>
              <a:tr h="551180">
                <a:tc>
                  <a:txBody>
                    <a:bodyPr/>
                    <a:lstStyle/>
                    <a:p>
                      <a:pPr algn="l" fontAlgn="b">
                        <a:buNone/>
                      </a:pPr>
                      <a:r>
                        <a:rPr lang="en-US" sz="1200" b="1" u="none" strike="noStrike">
                          <a:effectLst/>
                          <a:latin typeface="Segoe UI" panose="020B0502040204020203" pitchFamily="34" charset="0"/>
                        </a:rPr>
                        <a:t>Earned Fees</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effectLst/>
                          <a:latin typeface="Segoe UI" panose="020B0502040204020203" pitchFamily="34" charset="0"/>
                        </a:rPr>
                        <a:t>27k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solidFill>
                            <a:srgbClr val="C0392B"/>
                          </a:solidFill>
                          <a:effectLst/>
                          <a:latin typeface="Segoe UI" panose="020B0502040204020203" pitchFamily="34" charset="0"/>
                        </a:rPr>
                        <a:t>-$200k</a:t>
                      </a:r>
                      <a:endParaRPr lang="en-US" sz="1200" b="1" i="0" u="none" strike="noStrike">
                        <a:solidFill>
                          <a:srgbClr val="C0392B"/>
                        </a:solidFill>
                        <a:effectLst/>
                        <a:latin typeface="Segoe UI" panose="020B0502040204020203" pitchFamily="34" charset="0"/>
                      </a:endParaRPr>
                    </a:p>
                  </a:txBody>
                  <a:tcPr marL="9525" marR="127000" marT="9525" marB="0" anchor="ctr">
                    <a:lnL>
                      <a:noFill/>
                    </a:lnL>
                    <a:lnR>
                      <a:noFill/>
                    </a:lnR>
                    <a:lnT>
                      <a:noFill/>
                    </a:lnT>
                    <a:lnB>
                      <a:noFill/>
                    </a:lnB>
                  </a:tcPr>
                </a:tc>
                <a:extLst>
                  <a:ext uri="{0D108BD9-81ED-4DB2-BD59-A6C34878D82A}">
                    <a16:rowId xmlns:a16="http://schemas.microsoft.com/office/drawing/2014/main" val="2018402120"/>
                  </a:ext>
                </a:extLst>
              </a:tr>
              <a:tr h="551180">
                <a:tc>
                  <a:txBody>
                    <a:bodyPr/>
                    <a:lstStyle/>
                    <a:p>
                      <a:pPr algn="l" fontAlgn="b">
                        <a:buNone/>
                      </a:pPr>
                      <a:r>
                        <a:rPr lang="en-US" sz="1200" b="1" u="none" strike="noStrike">
                          <a:effectLst/>
                          <a:latin typeface="Segoe UI" panose="020B0502040204020203" pitchFamily="34" charset="0"/>
                        </a:rPr>
                        <a:t>Donated Revenue</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effectLst/>
                          <a:latin typeface="Segoe UI" panose="020B0502040204020203" pitchFamily="34" charset="0"/>
                        </a:rPr>
                        <a:t>0k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dirty="0">
                          <a:solidFill>
                            <a:srgbClr val="C0392B"/>
                          </a:solidFill>
                          <a:effectLst/>
                          <a:latin typeface="Segoe UI" panose="020B0502040204020203" pitchFamily="34" charset="0"/>
                        </a:rPr>
                        <a:t>$0k</a:t>
                      </a:r>
                      <a:endParaRPr lang="en-US" sz="1200" b="1" i="0" u="none" strike="noStrike" dirty="0">
                        <a:solidFill>
                          <a:srgbClr val="C0392B"/>
                        </a:solidFill>
                        <a:effectLst/>
                        <a:latin typeface="Segoe UI" panose="020B0502040204020203" pitchFamily="34" charset="0"/>
                      </a:endParaRPr>
                    </a:p>
                  </a:txBody>
                  <a:tcPr marL="9525" marR="127000" marT="9525" marB="0" anchor="ctr">
                    <a:lnL>
                      <a:noFill/>
                    </a:lnL>
                    <a:lnR>
                      <a:noFill/>
                    </a:lnR>
                    <a:lnT>
                      <a:noFill/>
                    </a:lnT>
                    <a:lnB>
                      <a:noFill/>
                    </a:lnB>
                    <a:solidFill>
                      <a:srgbClr val="F0F0F0"/>
                    </a:solidFill>
                  </a:tcPr>
                </a:tc>
                <a:extLst>
                  <a:ext uri="{0D108BD9-81ED-4DB2-BD59-A6C34878D82A}">
                    <a16:rowId xmlns:a16="http://schemas.microsoft.com/office/drawing/2014/main" val="1426020280"/>
                  </a:ext>
                </a:extLst>
              </a:tr>
            </a:tbl>
          </a:graphicData>
        </a:graphic>
      </p:graphicFrame>
      <p:graphicFrame>
        <p:nvGraphicFramePr>
          <p:cNvPr id="4" name="DashboardChartBenchRevenue">
            <a:extLst>
              <a:ext uri="{FF2B5EF4-FFF2-40B4-BE49-F238E27FC236}">
                <a16:creationId xmlns:a16="http://schemas.microsoft.com/office/drawing/2014/main" id="{00000000-0008-0000-0300-00001D000000}"/>
              </a:ext>
            </a:extLst>
          </p:cNvPr>
          <p:cNvGraphicFramePr>
            <a:graphicFrameLocks/>
          </p:cNvGraphicFramePr>
          <p:nvPr>
            <p:extLst>
              <p:ext uri="{D42A27DB-BD31-4B8C-83A1-F6EECF244321}">
                <p14:modId xmlns:p14="http://schemas.microsoft.com/office/powerpoint/2010/main" val="4224601887"/>
              </p:ext>
            </p:extLst>
          </p:nvPr>
        </p:nvGraphicFramePr>
        <p:xfrm>
          <a:off x="2885439" y="632460"/>
          <a:ext cx="6797040" cy="41275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32F57399-7B5B-B407-7B92-5EB88C96F5D5}"/>
              </a:ext>
            </a:extLst>
          </p:cNvPr>
          <p:cNvSpPr txBox="1"/>
          <p:nvPr/>
        </p:nvSpPr>
        <p:spPr>
          <a:xfrm>
            <a:off x="10394950" y="4806950"/>
            <a:ext cx="1104900" cy="276999"/>
          </a:xfrm>
          <a:prstGeom prst="rect">
            <a:avLst/>
          </a:prstGeom>
          <a:noFill/>
        </p:spPr>
        <p:txBody>
          <a:bodyPr vert="horz" rtlCol="0">
            <a:spAutoFit/>
          </a:bodyPr>
          <a:lstStyle/>
          <a:p>
            <a:r>
              <a:rPr lang="en-US" sz="1200" b="1" u="sng">
                <a:solidFill>
                  <a:srgbClr val="877E7B"/>
                </a:solidFill>
                <a:latin typeface="Segoe UI" panose="020B0502040204020203" pitchFamily="34" charset="0"/>
              </a:rPr>
              <a:t>Legend</a:t>
            </a:r>
          </a:p>
        </p:txBody>
      </p:sp>
      <p:sp>
        <p:nvSpPr>
          <p:cNvPr id="7" name="Oval 6">
            <a:extLst>
              <a:ext uri="{FF2B5EF4-FFF2-40B4-BE49-F238E27FC236}">
                <a16:creationId xmlns:a16="http://schemas.microsoft.com/office/drawing/2014/main" id="{1AD947EB-6E29-C239-A8E2-646B75478FEE}"/>
              </a:ext>
            </a:extLst>
          </p:cNvPr>
          <p:cNvSpPr/>
          <p:nvPr/>
        </p:nvSpPr>
        <p:spPr>
          <a:xfrm>
            <a:off x="10217150" y="5220970"/>
            <a:ext cx="139700" cy="139700"/>
          </a:xfrm>
          <a:prstGeom prst="ellipse">
            <a:avLst/>
          </a:prstGeom>
          <a:solidFill>
            <a:schemeClr val="accent1">
              <a:alpha val="0"/>
            </a:schemeClr>
          </a:solidFill>
          <a:ln w="25400">
            <a:solidFill>
              <a:srgbClr val="0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BEABA416-2693-1F18-EEAA-C189341E236B}"/>
              </a:ext>
            </a:extLst>
          </p:cNvPr>
          <p:cNvSpPr txBox="1"/>
          <p:nvPr/>
        </p:nvSpPr>
        <p:spPr>
          <a:xfrm>
            <a:off x="10396220" y="5137150"/>
            <a:ext cx="1656080" cy="261610"/>
          </a:xfrm>
          <a:prstGeom prst="rect">
            <a:avLst/>
          </a:prstGeom>
          <a:noFill/>
        </p:spPr>
        <p:txBody>
          <a:bodyPr vert="horz" rtlCol="0">
            <a:spAutoFit/>
          </a:bodyPr>
          <a:lstStyle/>
          <a:p>
            <a:r>
              <a:rPr lang="en-US" sz="1100" b="1">
                <a:latin typeface="Segoe UI" panose="020B0502040204020203" pitchFamily="34" charset="0"/>
              </a:rPr>
              <a:t>Washington Global</a:t>
            </a:r>
          </a:p>
        </p:txBody>
      </p:sp>
      <p:sp>
        <p:nvSpPr>
          <p:cNvPr id="9" name="Oval 8">
            <a:extLst>
              <a:ext uri="{FF2B5EF4-FFF2-40B4-BE49-F238E27FC236}">
                <a16:creationId xmlns:a16="http://schemas.microsoft.com/office/drawing/2014/main" id="{1A67F5D6-487B-C172-4419-D541FBE0CBB5}"/>
              </a:ext>
            </a:extLst>
          </p:cNvPr>
          <p:cNvSpPr/>
          <p:nvPr/>
        </p:nvSpPr>
        <p:spPr>
          <a:xfrm>
            <a:off x="10046970" y="5537200"/>
            <a:ext cx="177800" cy="160020"/>
          </a:xfrm>
          <a:prstGeom prst="ellipse">
            <a:avLst/>
          </a:prstGeom>
          <a:solidFill>
            <a:srgbClr val="D0504F">
              <a:alpha val="53000"/>
            </a:srgbClr>
          </a:solidFill>
          <a:ln w="19050" cap="flat" cmpd="sng" algn="ctr">
            <a:noFill/>
            <a:prstDash val="solid"/>
            <a:miter lim="800000"/>
          </a:ln>
          <a:effectLst/>
          <a:extLst>
            <a:ext uri="{91240B29-F687-4F45-9708-019B960494DF}">
              <a14:hiddenLine xmlns:a14="http://schemas.microsoft.com/office/drawing/2010/main" w="19050" cap="flat" cmpd="sng" algn="ctr">
                <a:solidFill>
                  <a:srgbClr val="00000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309469D3-DFDF-67D3-CB75-96A31B20E7FB}"/>
              </a:ext>
            </a:extLst>
          </p:cNvPr>
          <p:cNvSpPr/>
          <p:nvPr/>
        </p:nvSpPr>
        <p:spPr>
          <a:xfrm>
            <a:off x="10128250" y="5537200"/>
            <a:ext cx="177800" cy="160020"/>
          </a:xfrm>
          <a:prstGeom prst="ellipse">
            <a:avLst/>
          </a:prstGeom>
          <a:solidFill>
            <a:srgbClr val="FFC000">
              <a:alpha val="53000"/>
            </a:srgbClr>
          </a:solidFill>
          <a:ln w="19050" cap="flat" cmpd="sng" algn="ctr">
            <a:noFill/>
            <a:prstDash val="solid"/>
            <a:miter lim="800000"/>
          </a:ln>
          <a:effectLst/>
          <a:extLst>
            <a:ext uri="{91240B29-F687-4F45-9708-019B960494DF}">
              <a14:hiddenLine xmlns:a14="http://schemas.microsoft.com/office/drawing/2010/main" w="19050" cap="flat" cmpd="sng" algn="ctr">
                <a:solidFill>
                  <a:srgbClr val="00000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4B89ECF0-2CBD-47C1-BED4-ADA1332A379B}"/>
              </a:ext>
            </a:extLst>
          </p:cNvPr>
          <p:cNvSpPr/>
          <p:nvPr/>
        </p:nvSpPr>
        <p:spPr>
          <a:xfrm>
            <a:off x="10217150" y="5537200"/>
            <a:ext cx="177800" cy="160020"/>
          </a:xfrm>
          <a:prstGeom prst="ellipse">
            <a:avLst/>
          </a:prstGeom>
          <a:solidFill>
            <a:srgbClr val="70AD47">
              <a:alpha val="53000"/>
            </a:srgbClr>
          </a:solidFill>
          <a:ln w="19050" cap="flat" cmpd="sng" algn="ctr">
            <a:noFill/>
            <a:prstDash val="solid"/>
            <a:miter lim="800000"/>
          </a:ln>
          <a:effectLst/>
          <a:extLst>
            <a:ext uri="{91240B29-F687-4F45-9708-019B960494DF}">
              <a14:hiddenLine xmlns:a14="http://schemas.microsoft.com/office/drawing/2010/main" w="19050" cap="flat" cmpd="sng" algn="ctr">
                <a:solidFill>
                  <a:srgbClr val="00000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CAAA535E-EF42-63E0-FE0E-FDEBFBD95516}"/>
              </a:ext>
            </a:extLst>
          </p:cNvPr>
          <p:cNvSpPr txBox="1"/>
          <p:nvPr/>
        </p:nvSpPr>
        <p:spPr>
          <a:xfrm>
            <a:off x="10388600" y="5476240"/>
            <a:ext cx="1663700" cy="430887"/>
          </a:xfrm>
          <a:prstGeom prst="rect">
            <a:avLst/>
          </a:prstGeom>
          <a:noFill/>
        </p:spPr>
        <p:txBody>
          <a:bodyPr vert="horz" rtlCol="0">
            <a:spAutoFit/>
          </a:bodyPr>
          <a:lstStyle/>
          <a:p>
            <a:r>
              <a:rPr lang="en-US" sz="1100">
                <a:solidFill>
                  <a:srgbClr val="877E7B"/>
                </a:solidFill>
                <a:latin typeface="Segoe UI" panose="020B0502040204020203" pitchFamily="34" charset="0"/>
              </a:rPr>
              <a:t>DC  Charters, if they had your population</a:t>
            </a:r>
          </a:p>
        </p:txBody>
      </p:sp>
      <p:cxnSp>
        <p:nvCxnSpPr>
          <p:cNvPr id="13" name="Straight Connector 12">
            <a:extLst>
              <a:ext uri="{FF2B5EF4-FFF2-40B4-BE49-F238E27FC236}">
                <a16:creationId xmlns:a16="http://schemas.microsoft.com/office/drawing/2014/main" id="{11291324-6750-4C5E-793E-4F5B0159F01B}"/>
              </a:ext>
            </a:extLst>
          </p:cNvPr>
          <p:cNvCxnSpPr/>
          <p:nvPr/>
        </p:nvCxnSpPr>
        <p:spPr>
          <a:xfrm flipH="1">
            <a:off x="10287000" y="5934710"/>
            <a:ext cx="1270" cy="21590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CD0E6A69-3D95-A81E-6AF9-443051BD41AF}"/>
              </a:ext>
            </a:extLst>
          </p:cNvPr>
          <p:cNvCxnSpPr/>
          <p:nvPr/>
        </p:nvCxnSpPr>
        <p:spPr>
          <a:xfrm>
            <a:off x="10180320" y="6049010"/>
            <a:ext cx="215900"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3610071D-B1FC-F2B6-9F17-9D4A0362E280}"/>
              </a:ext>
            </a:extLst>
          </p:cNvPr>
          <p:cNvSpPr txBox="1"/>
          <p:nvPr/>
        </p:nvSpPr>
        <p:spPr>
          <a:xfrm>
            <a:off x="10396220" y="5906770"/>
            <a:ext cx="1795780" cy="261610"/>
          </a:xfrm>
          <a:prstGeom prst="rect">
            <a:avLst/>
          </a:prstGeom>
          <a:noFill/>
        </p:spPr>
        <p:txBody>
          <a:bodyPr vert="horz" rtlCol="0">
            <a:spAutoFit/>
          </a:bodyPr>
          <a:lstStyle/>
          <a:p>
            <a:r>
              <a:rPr lang="en-US" sz="1100">
                <a:solidFill>
                  <a:srgbClr val="877E7B"/>
                </a:solidFill>
                <a:latin typeface="Segoe UI" panose="020B0502040204020203" pitchFamily="34" charset="0"/>
              </a:rPr>
              <a:t>DC  Charters Median</a:t>
            </a:r>
          </a:p>
        </p:txBody>
      </p:sp>
    </p:spTree>
    <p:extLst>
      <p:ext uri="{BB962C8B-B14F-4D97-AF65-F5344CB8AC3E}">
        <p14:creationId xmlns:p14="http://schemas.microsoft.com/office/powerpoint/2010/main" val="4132384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77A4D8-4D8E-D488-5C40-20C79CB40BCD}"/>
              </a:ext>
            </a:extLst>
          </p:cNvPr>
          <p:cNvSpPr txBox="1"/>
          <p:nvPr/>
        </p:nvSpPr>
        <p:spPr>
          <a:xfrm>
            <a:off x="203200" y="68580"/>
            <a:ext cx="12192000" cy="646331"/>
          </a:xfrm>
          <a:prstGeom prst="rect">
            <a:avLst/>
          </a:prstGeom>
          <a:noFill/>
        </p:spPr>
        <p:txBody>
          <a:bodyPr vert="horz" rtlCol="0">
            <a:spAutoFit/>
          </a:bodyPr>
          <a:lstStyle/>
          <a:p>
            <a:r>
              <a:rPr lang="en-US" sz="3600" b="1">
                <a:solidFill>
                  <a:srgbClr val="000000"/>
                </a:solidFill>
                <a:latin typeface="Segoe UI" panose="020B0502040204020203" pitchFamily="34" charset="0"/>
              </a:rPr>
              <a:t>Expenses | Overview</a:t>
            </a:r>
          </a:p>
        </p:txBody>
      </p:sp>
      <p:sp>
        <p:nvSpPr>
          <p:cNvPr id="3" name="TextBox 2">
            <a:extLst>
              <a:ext uri="{FF2B5EF4-FFF2-40B4-BE49-F238E27FC236}">
                <a16:creationId xmlns:a16="http://schemas.microsoft.com/office/drawing/2014/main" id="{3CD2C860-B35F-8243-0F54-8FAA16B13136}"/>
              </a:ext>
            </a:extLst>
          </p:cNvPr>
          <p:cNvSpPr txBox="1"/>
          <p:nvPr/>
        </p:nvSpPr>
        <p:spPr>
          <a:xfrm>
            <a:off x="248920" y="1083310"/>
            <a:ext cx="377571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SY27 BUDGETED EXPENSE %</a:t>
            </a:r>
          </a:p>
        </p:txBody>
      </p:sp>
      <p:graphicFrame>
        <p:nvGraphicFramePr>
          <p:cNvPr id="4" name="DashboardExpensesDonut">
            <a:extLst>
              <a:ext uri="{FF2B5EF4-FFF2-40B4-BE49-F238E27FC236}">
                <a16:creationId xmlns:a16="http://schemas.microsoft.com/office/drawing/2014/main" id="{00000000-0008-0000-0300-000003000000}"/>
              </a:ext>
            </a:extLst>
          </p:cNvPr>
          <p:cNvGraphicFramePr>
            <a:graphicFrameLocks/>
          </p:cNvGraphicFramePr>
          <p:nvPr/>
        </p:nvGraphicFramePr>
        <p:xfrm>
          <a:off x="45720" y="1493520"/>
          <a:ext cx="3931920" cy="393192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1E2F8C1B-57E1-F0D5-48F5-F5FCF350046B}"/>
              </a:ext>
            </a:extLst>
          </p:cNvPr>
          <p:cNvSpPr/>
          <p:nvPr/>
        </p:nvSpPr>
        <p:spPr>
          <a:xfrm>
            <a:off x="408940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E0AD3E2-4EC8-E62D-4966-9BD9E0C393C4}"/>
              </a:ext>
            </a:extLst>
          </p:cNvPr>
          <p:cNvSpPr txBox="1"/>
          <p:nvPr/>
        </p:nvSpPr>
        <p:spPr>
          <a:xfrm>
            <a:off x="4357370" y="1083310"/>
            <a:ext cx="377571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EXPENSE PER STUDENT</a:t>
            </a:r>
          </a:p>
        </p:txBody>
      </p:sp>
      <p:graphicFrame>
        <p:nvGraphicFramePr>
          <p:cNvPr id="7" name="DashboardPercentExpenses">
            <a:extLst>
              <a:ext uri="{FF2B5EF4-FFF2-40B4-BE49-F238E27FC236}">
                <a16:creationId xmlns:a16="http://schemas.microsoft.com/office/drawing/2014/main" id="{00000000-0008-0000-0300-00001A000000}"/>
              </a:ext>
            </a:extLst>
          </p:cNvPr>
          <p:cNvGraphicFramePr>
            <a:graphicFrameLocks/>
          </p:cNvGraphicFramePr>
          <p:nvPr/>
        </p:nvGraphicFramePr>
        <p:xfrm>
          <a:off x="4154170" y="1493520"/>
          <a:ext cx="3931920" cy="4657725"/>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a:extLst>
              <a:ext uri="{FF2B5EF4-FFF2-40B4-BE49-F238E27FC236}">
                <a16:creationId xmlns:a16="http://schemas.microsoft.com/office/drawing/2014/main" id="{65DF96BE-983C-D009-D205-715BB42FF974}"/>
              </a:ext>
            </a:extLst>
          </p:cNvPr>
          <p:cNvSpPr/>
          <p:nvPr/>
        </p:nvSpPr>
        <p:spPr>
          <a:xfrm>
            <a:off x="819785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F4922C6-7F45-B537-F348-9731E01AA8DF}"/>
              </a:ext>
            </a:extLst>
          </p:cNvPr>
          <p:cNvSpPr txBox="1"/>
          <p:nvPr/>
        </p:nvSpPr>
        <p:spPr>
          <a:xfrm>
            <a:off x="8465820" y="1083310"/>
            <a:ext cx="377571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COMMENTS</a:t>
            </a:r>
          </a:p>
        </p:txBody>
      </p:sp>
      <p:sp>
        <p:nvSpPr>
          <p:cNvPr id="10" name="TextBox 9">
            <a:extLst>
              <a:ext uri="{FF2B5EF4-FFF2-40B4-BE49-F238E27FC236}">
                <a16:creationId xmlns:a16="http://schemas.microsoft.com/office/drawing/2014/main" id="{A1D6B8D8-8EF5-D1D5-5D7E-AA0F435F55DD}"/>
              </a:ext>
            </a:extLst>
          </p:cNvPr>
          <p:cNvSpPr txBox="1"/>
          <p:nvPr/>
        </p:nvSpPr>
        <p:spPr>
          <a:xfrm>
            <a:off x="8337550" y="1501140"/>
            <a:ext cx="3756660" cy="2462213"/>
          </a:xfrm>
          <a:prstGeom prst="rect">
            <a:avLst/>
          </a:prstGeom>
          <a:noFill/>
        </p:spPr>
        <p:txBody>
          <a:bodyPr vert="horz" rtlCol="0">
            <a:spAutoFit/>
          </a:bodyPr>
          <a:lstStyle/>
          <a:p>
            <a:r>
              <a:rPr lang="en-US" sz="1400">
                <a:solidFill>
                  <a:srgbClr val="404040"/>
                </a:solidFill>
                <a:latin typeface="Segoe UI" panose="020B0502040204020203" pitchFamily="34" charset="0"/>
              </a:rPr>
              <a:t>We have budgeted </a:t>
            </a:r>
            <a:r>
              <a:rPr lang="en-US" sz="1400" b="1">
                <a:solidFill>
                  <a:srgbClr val="404040"/>
                </a:solidFill>
                <a:latin typeface="Segoe UI" panose="020B0502040204020203" pitchFamily="34" charset="0"/>
              </a:rPr>
              <a:t>$7,773,754 </a:t>
            </a:r>
            <a:r>
              <a:rPr lang="en-US" sz="1400">
                <a:solidFill>
                  <a:srgbClr val="404040"/>
                </a:solidFill>
                <a:latin typeface="Segoe UI" panose="020B0502040204020203" pitchFamily="34" charset="0"/>
              </a:rPr>
              <a:t>in expenses for SY26-27, which is $193k more than the amount forecasted for the year before.</a:t>
            </a:r>
          </a:p>
          <a:p>
            <a:endParaRPr lang="en-US" sz="1400">
              <a:solidFill>
                <a:srgbClr val="404040"/>
              </a:solidFill>
              <a:latin typeface="Segoe UI" panose="020B0502040204020203" pitchFamily="34" charset="0"/>
            </a:endParaRPr>
          </a:p>
          <a:p>
            <a:r>
              <a:rPr lang="en-US" sz="1400">
                <a:solidFill>
                  <a:srgbClr val="404040"/>
                </a:solidFill>
                <a:latin typeface="Segoe UI" panose="020B0502040204020203" pitchFamily="34" charset="0"/>
              </a:rPr>
              <a:t>The largest components of expenses are Salaries (47.2%) and Direct Student Expense (12.4%).</a:t>
            </a:r>
          </a:p>
          <a:p>
            <a:endParaRPr lang="en-US" sz="1400">
              <a:solidFill>
                <a:srgbClr val="404040"/>
              </a:solidFill>
              <a:latin typeface="Segoe UI" panose="020B0502040204020203" pitchFamily="34" charset="0"/>
            </a:endParaRPr>
          </a:p>
          <a:p>
            <a:r>
              <a:rPr lang="en-US" sz="1400">
                <a:solidFill>
                  <a:srgbClr val="404040"/>
                </a:solidFill>
                <a:latin typeface="Segoe UI" panose="020B0502040204020203" pitchFamily="34" charset="0"/>
              </a:rPr>
              <a:t>Highlighted year-to-year changes:</a:t>
            </a:r>
          </a:p>
          <a:p>
            <a:pPr indent="-285750">
              <a:buClr>
                <a:srgbClr val="000000"/>
              </a:buClr>
              <a:buSzPts val="1400"/>
              <a:buFont typeface="Segoe UI" panose="020B0502040204020203" pitchFamily="34" charset="0"/>
              <a:buChar char="●"/>
            </a:pPr>
            <a:r>
              <a:rPr lang="en-US" sz="1400">
                <a:solidFill>
                  <a:srgbClr val="404040"/>
                </a:solidFill>
                <a:latin typeface="Segoe UI" panose="020B0502040204020203" pitchFamily="34" charset="0"/>
              </a:rPr>
              <a:t>$165k increase (2.9% more per student) in Salaries</a:t>
            </a:r>
          </a:p>
        </p:txBody>
      </p:sp>
    </p:spTree>
    <p:extLst>
      <p:ext uri="{BB962C8B-B14F-4D97-AF65-F5344CB8AC3E}">
        <p14:creationId xmlns:p14="http://schemas.microsoft.com/office/powerpoint/2010/main" val="261219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D1FED4F-2666-DC35-279A-FB07AAEE6C2D}"/>
              </a:ext>
            </a:extLst>
          </p:cNvPr>
          <p:cNvSpPr txBox="1"/>
          <p:nvPr/>
        </p:nvSpPr>
        <p:spPr>
          <a:xfrm>
            <a:off x="203200" y="68580"/>
            <a:ext cx="12192000" cy="646331"/>
          </a:xfrm>
          <a:prstGeom prst="rect">
            <a:avLst/>
          </a:prstGeom>
          <a:noFill/>
        </p:spPr>
        <p:txBody>
          <a:bodyPr vert="horz" rtlCol="0">
            <a:spAutoFit/>
          </a:bodyPr>
          <a:lstStyle/>
          <a:p>
            <a:r>
              <a:rPr lang="en-US" sz="3600" b="1" dirty="0">
                <a:solidFill>
                  <a:srgbClr val="000000"/>
                </a:solidFill>
                <a:latin typeface="Segoe UI" panose="020B0502040204020203" pitchFamily="34" charset="0"/>
              </a:rPr>
              <a:t>Expenses | Sector Comparison</a:t>
            </a:r>
          </a:p>
        </p:txBody>
      </p:sp>
      <p:graphicFrame>
        <p:nvGraphicFramePr>
          <p:cNvPr id="3" name="Table 2">
            <a:extLst>
              <a:ext uri="{FF2B5EF4-FFF2-40B4-BE49-F238E27FC236}">
                <a16:creationId xmlns:a16="http://schemas.microsoft.com/office/drawing/2014/main" id="{20E7F4E6-1748-A92D-480D-21CF0BDA65AA}"/>
              </a:ext>
            </a:extLst>
          </p:cNvPr>
          <p:cNvGraphicFramePr>
            <a:graphicFrameLocks noGrp="1"/>
          </p:cNvGraphicFramePr>
          <p:nvPr>
            <p:extLst>
              <p:ext uri="{D42A27DB-BD31-4B8C-83A1-F6EECF244321}">
                <p14:modId xmlns:p14="http://schemas.microsoft.com/office/powerpoint/2010/main" val="479691265"/>
              </p:ext>
            </p:extLst>
          </p:nvPr>
        </p:nvGraphicFramePr>
        <p:xfrm>
          <a:off x="323849" y="951230"/>
          <a:ext cx="11688287" cy="3215219"/>
        </p:xfrm>
        <a:graphic>
          <a:graphicData uri="http://schemas.openxmlformats.org/drawingml/2006/table">
            <a:tbl>
              <a:tblPr>
                <a:tableStyleId>{2D5ABB26-0587-4C30-8999-92F81FD0307C}</a:tableStyleId>
              </a:tblPr>
              <a:tblGrid>
                <a:gridCol w="2705141">
                  <a:extLst>
                    <a:ext uri="{9D8B030D-6E8A-4147-A177-3AD203B41FA5}">
                      <a16:colId xmlns:a16="http://schemas.microsoft.com/office/drawing/2014/main" val="2786614828"/>
                    </a:ext>
                  </a:extLst>
                </a:gridCol>
                <a:gridCol w="1101878">
                  <a:extLst>
                    <a:ext uri="{9D8B030D-6E8A-4147-A177-3AD203B41FA5}">
                      <a16:colId xmlns:a16="http://schemas.microsoft.com/office/drawing/2014/main" val="1358849964"/>
                    </a:ext>
                  </a:extLst>
                </a:gridCol>
                <a:gridCol w="1101878">
                  <a:extLst>
                    <a:ext uri="{9D8B030D-6E8A-4147-A177-3AD203B41FA5}">
                      <a16:colId xmlns:a16="http://schemas.microsoft.com/office/drawing/2014/main" val="1291886240"/>
                    </a:ext>
                  </a:extLst>
                </a:gridCol>
                <a:gridCol w="1101878">
                  <a:extLst>
                    <a:ext uri="{9D8B030D-6E8A-4147-A177-3AD203B41FA5}">
                      <a16:colId xmlns:a16="http://schemas.microsoft.com/office/drawing/2014/main" val="224622278"/>
                    </a:ext>
                  </a:extLst>
                </a:gridCol>
                <a:gridCol w="1101878">
                  <a:extLst>
                    <a:ext uri="{9D8B030D-6E8A-4147-A177-3AD203B41FA5}">
                      <a16:colId xmlns:a16="http://schemas.microsoft.com/office/drawing/2014/main" val="1687716877"/>
                    </a:ext>
                  </a:extLst>
                </a:gridCol>
                <a:gridCol w="1101878">
                  <a:extLst>
                    <a:ext uri="{9D8B030D-6E8A-4147-A177-3AD203B41FA5}">
                      <a16:colId xmlns:a16="http://schemas.microsoft.com/office/drawing/2014/main" val="3516714956"/>
                    </a:ext>
                  </a:extLst>
                </a:gridCol>
                <a:gridCol w="1101878">
                  <a:extLst>
                    <a:ext uri="{9D8B030D-6E8A-4147-A177-3AD203B41FA5}">
                      <a16:colId xmlns:a16="http://schemas.microsoft.com/office/drawing/2014/main" val="3750271213"/>
                    </a:ext>
                  </a:extLst>
                </a:gridCol>
                <a:gridCol w="1101878">
                  <a:extLst>
                    <a:ext uri="{9D8B030D-6E8A-4147-A177-3AD203B41FA5}">
                      <a16:colId xmlns:a16="http://schemas.microsoft.com/office/drawing/2014/main" val="3995529125"/>
                    </a:ext>
                  </a:extLst>
                </a:gridCol>
                <a:gridCol w="1270000">
                  <a:extLst>
                    <a:ext uri="{9D8B030D-6E8A-4147-A177-3AD203B41FA5}">
                      <a16:colId xmlns:a16="http://schemas.microsoft.com/office/drawing/2014/main" val="1597825376"/>
                    </a:ext>
                  </a:extLst>
                </a:gridCol>
              </a:tblGrid>
              <a:tr h="459317">
                <a:tc>
                  <a:txBody>
                    <a:bodyPr/>
                    <a:lstStyle/>
                    <a:p>
                      <a:pPr algn="l" fontAlgn="b">
                        <a:buNone/>
                      </a:pPr>
                      <a:r>
                        <a:rPr lang="en-US" sz="1200" b="1" i="0" u="none" strike="noStrike" dirty="0">
                          <a:solidFill>
                            <a:srgbClr val="000000"/>
                          </a:solidFill>
                          <a:effectLst/>
                          <a:latin typeface="Segoe UI" panose="020B0502040204020203" pitchFamily="34" charset="0"/>
                        </a:rPr>
                        <a:t>Expenses</a:t>
                      </a: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i="0" u="none" strike="noStrike">
                          <a:solidFill>
                            <a:srgbClr val="000000"/>
                          </a:solidFill>
                          <a:effectLst/>
                          <a:latin typeface="Segoe UI" panose="020B0502040204020203" pitchFamily="34" charset="0"/>
                        </a:rPr>
                        <a:t>SY26-27</a:t>
                      </a:r>
                    </a:p>
                  </a:txBody>
                  <a:tcPr marL="9525" marR="9525" marT="9525" marB="0" anchor="ctr">
                    <a:lnL>
                      <a:noFill/>
                    </a:lnL>
                    <a:lnR>
                      <a:noFill/>
                    </a:lnR>
                    <a:lnT>
                      <a:noFill/>
                    </a:lnT>
                    <a:lnB>
                      <a:noFill/>
                    </a:lnB>
                  </a:tcPr>
                </a:tc>
                <a:tc>
                  <a:txBody>
                    <a:bodyPr/>
                    <a:lstStyle/>
                    <a:p>
                      <a:pPr algn="r" fontAlgn="b">
                        <a:buNone/>
                      </a:pPr>
                      <a:r>
                        <a:rPr lang="en-US" sz="1200" b="1" i="0" u="none" strike="noStrike">
                          <a:solidFill>
                            <a:srgbClr val="000000"/>
                          </a:solidFill>
                          <a:effectLst/>
                          <a:latin typeface="Segoe UI" panose="020B0502040204020203" pitchFamily="34" charset="0"/>
                        </a:rPr>
                        <a:t>$ Over Median</a:t>
                      </a:r>
                    </a:p>
                  </a:txBody>
                  <a:tcPr marL="9525" marR="9525" marT="9525" marB="0" anchor="ctr">
                    <a:lnL>
                      <a:noFill/>
                    </a:lnL>
                    <a:lnR>
                      <a:noFill/>
                    </a:lnR>
                    <a:lnT>
                      <a:noFill/>
                    </a:lnT>
                    <a:lnB>
                      <a:noFill/>
                    </a:lnB>
                  </a:tcPr>
                </a:tc>
                <a:extLst>
                  <a:ext uri="{0D108BD9-81ED-4DB2-BD59-A6C34878D82A}">
                    <a16:rowId xmlns:a16="http://schemas.microsoft.com/office/drawing/2014/main" val="2351109209"/>
                  </a:ext>
                </a:extLst>
              </a:tr>
              <a:tr h="459317">
                <a:tc>
                  <a:txBody>
                    <a:bodyPr/>
                    <a:lstStyle/>
                    <a:p>
                      <a:pPr algn="l" fontAlgn="b">
                        <a:buNone/>
                      </a:pPr>
                      <a:r>
                        <a:rPr lang="en-US" sz="1200" b="1" u="none" strike="noStrike">
                          <a:effectLst/>
                          <a:latin typeface="Segoe UI" panose="020B0502040204020203" pitchFamily="34" charset="0"/>
                        </a:rPr>
                        <a:t>Salaries</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effectLst/>
                          <a:latin typeface="Segoe UI" panose="020B0502040204020203" pitchFamily="34" charset="0"/>
                        </a:rPr>
                        <a:t>3.7M</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solidFill>
                            <a:srgbClr val="AFC87B"/>
                          </a:solidFill>
                          <a:effectLst/>
                          <a:latin typeface="Segoe UI" panose="020B0502040204020203" pitchFamily="34" charset="0"/>
                        </a:rPr>
                        <a:t>$0k</a:t>
                      </a:r>
                      <a:endParaRPr lang="en-US" sz="1200" b="1" i="0" u="none" strike="noStrike">
                        <a:solidFill>
                          <a:srgbClr val="AFC87B"/>
                        </a:solidFill>
                        <a:effectLst/>
                        <a:latin typeface="Segoe UI" panose="020B0502040204020203" pitchFamily="34" charset="0"/>
                      </a:endParaRPr>
                    </a:p>
                  </a:txBody>
                  <a:tcPr marL="9525" marR="127000" marT="9525" marB="0" anchor="ctr">
                    <a:lnL>
                      <a:noFill/>
                    </a:lnL>
                    <a:lnR>
                      <a:noFill/>
                    </a:lnR>
                    <a:lnT>
                      <a:noFill/>
                    </a:lnT>
                    <a:lnB>
                      <a:noFill/>
                    </a:lnB>
                    <a:solidFill>
                      <a:srgbClr val="F0F0F0"/>
                    </a:solidFill>
                  </a:tcPr>
                </a:tc>
                <a:extLst>
                  <a:ext uri="{0D108BD9-81ED-4DB2-BD59-A6C34878D82A}">
                    <a16:rowId xmlns:a16="http://schemas.microsoft.com/office/drawing/2014/main" val="1821094337"/>
                  </a:ext>
                </a:extLst>
              </a:tr>
              <a:tr h="459317">
                <a:tc>
                  <a:txBody>
                    <a:bodyPr/>
                    <a:lstStyle/>
                    <a:p>
                      <a:pPr algn="l" fontAlgn="b">
                        <a:buNone/>
                      </a:pPr>
                      <a:r>
                        <a:rPr lang="en-US" sz="1200" b="1" u="none" strike="noStrike">
                          <a:effectLst/>
                          <a:latin typeface="Segoe UI" panose="020B0502040204020203" pitchFamily="34" charset="0"/>
                        </a:rPr>
                        <a:t>Benefits and Taxes</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effectLst/>
                          <a:latin typeface="Segoe UI" panose="020B0502040204020203" pitchFamily="34" charset="0"/>
                        </a:rPr>
                        <a:t>631k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solidFill>
                            <a:srgbClr val="AFC87B"/>
                          </a:solidFill>
                          <a:effectLst/>
                          <a:latin typeface="Segoe UI" panose="020B0502040204020203" pitchFamily="34" charset="0"/>
                        </a:rPr>
                        <a:t>-$300k</a:t>
                      </a:r>
                      <a:endParaRPr lang="en-US" sz="1200" b="1" i="0" u="none" strike="noStrike">
                        <a:solidFill>
                          <a:srgbClr val="AFC87B"/>
                        </a:solidFill>
                        <a:effectLst/>
                        <a:latin typeface="Segoe UI" panose="020B0502040204020203" pitchFamily="34" charset="0"/>
                      </a:endParaRPr>
                    </a:p>
                  </a:txBody>
                  <a:tcPr marL="9525" marR="127000" marT="9525" marB="0" anchor="ctr">
                    <a:lnL>
                      <a:noFill/>
                    </a:lnL>
                    <a:lnR>
                      <a:noFill/>
                    </a:lnR>
                    <a:lnT>
                      <a:noFill/>
                    </a:lnT>
                    <a:lnB>
                      <a:noFill/>
                    </a:lnB>
                  </a:tcPr>
                </a:tc>
                <a:extLst>
                  <a:ext uri="{0D108BD9-81ED-4DB2-BD59-A6C34878D82A}">
                    <a16:rowId xmlns:a16="http://schemas.microsoft.com/office/drawing/2014/main" val="2314888678"/>
                  </a:ext>
                </a:extLst>
              </a:tr>
              <a:tr h="459317">
                <a:tc>
                  <a:txBody>
                    <a:bodyPr/>
                    <a:lstStyle/>
                    <a:p>
                      <a:pPr algn="l" fontAlgn="b">
                        <a:buNone/>
                      </a:pPr>
                      <a:r>
                        <a:rPr lang="en-US" sz="1200" b="1" u="none" strike="noStrike">
                          <a:effectLst/>
                          <a:latin typeface="Segoe UI" panose="020B0502040204020203" pitchFamily="34" charset="0"/>
                        </a:rPr>
                        <a:t>Contracted Staff</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effectLst/>
                          <a:latin typeface="Segoe UI" panose="020B0502040204020203" pitchFamily="34" charset="0"/>
                        </a:rPr>
                        <a:t>0k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solidFill>
                            <a:srgbClr val="AFC87B"/>
                          </a:solidFill>
                          <a:effectLst/>
                          <a:latin typeface="Segoe UI" panose="020B0502040204020203" pitchFamily="34" charset="0"/>
                        </a:rPr>
                        <a:t>-$100k</a:t>
                      </a:r>
                      <a:endParaRPr lang="en-US" sz="1200" b="1" i="0" u="none" strike="noStrike">
                        <a:solidFill>
                          <a:srgbClr val="AFC87B"/>
                        </a:solidFill>
                        <a:effectLst/>
                        <a:latin typeface="Segoe UI" panose="020B0502040204020203" pitchFamily="34" charset="0"/>
                      </a:endParaRPr>
                    </a:p>
                  </a:txBody>
                  <a:tcPr marL="9525" marR="127000" marT="9525" marB="0" anchor="ctr">
                    <a:lnL>
                      <a:noFill/>
                    </a:lnL>
                    <a:lnR>
                      <a:noFill/>
                    </a:lnR>
                    <a:lnT>
                      <a:noFill/>
                    </a:lnT>
                    <a:lnB>
                      <a:noFill/>
                    </a:lnB>
                    <a:solidFill>
                      <a:srgbClr val="F0F0F0"/>
                    </a:solidFill>
                  </a:tcPr>
                </a:tc>
                <a:extLst>
                  <a:ext uri="{0D108BD9-81ED-4DB2-BD59-A6C34878D82A}">
                    <a16:rowId xmlns:a16="http://schemas.microsoft.com/office/drawing/2014/main" val="1377642141"/>
                  </a:ext>
                </a:extLst>
              </a:tr>
              <a:tr h="459317">
                <a:tc>
                  <a:txBody>
                    <a:bodyPr/>
                    <a:lstStyle/>
                    <a:p>
                      <a:pPr algn="l" fontAlgn="b">
                        <a:buNone/>
                      </a:pPr>
                      <a:r>
                        <a:rPr lang="en-US" sz="1200" b="1" u="none" strike="noStrike">
                          <a:effectLst/>
                          <a:latin typeface="Segoe UI" panose="020B0502040204020203" pitchFamily="34" charset="0"/>
                        </a:rPr>
                        <a:t>Staff-Related Costs</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effectLst/>
                          <a:latin typeface="Segoe UI" panose="020B0502040204020203" pitchFamily="34" charset="0"/>
                        </a:rPr>
                        <a:t>72k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solidFill>
                            <a:srgbClr val="C0392B"/>
                          </a:solidFill>
                          <a:effectLst/>
                          <a:latin typeface="Segoe UI" panose="020B0502040204020203" pitchFamily="34" charset="0"/>
                        </a:rPr>
                        <a:t>$0k</a:t>
                      </a:r>
                      <a:endParaRPr lang="en-US" sz="1200" b="1" i="0" u="none" strike="noStrike">
                        <a:solidFill>
                          <a:srgbClr val="C0392B"/>
                        </a:solidFill>
                        <a:effectLst/>
                        <a:latin typeface="Segoe UI" panose="020B0502040204020203" pitchFamily="34" charset="0"/>
                      </a:endParaRPr>
                    </a:p>
                  </a:txBody>
                  <a:tcPr marL="9525" marR="127000" marT="9525" marB="0" anchor="ctr">
                    <a:lnL>
                      <a:noFill/>
                    </a:lnL>
                    <a:lnR>
                      <a:noFill/>
                    </a:lnR>
                    <a:lnT>
                      <a:noFill/>
                    </a:lnT>
                    <a:lnB>
                      <a:noFill/>
                    </a:lnB>
                  </a:tcPr>
                </a:tc>
                <a:extLst>
                  <a:ext uri="{0D108BD9-81ED-4DB2-BD59-A6C34878D82A}">
                    <a16:rowId xmlns:a16="http://schemas.microsoft.com/office/drawing/2014/main" val="1408639565"/>
                  </a:ext>
                </a:extLst>
              </a:tr>
              <a:tr h="459317">
                <a:tc>
                  <a:txBody>
                    <a:bodyPr/>
                    <a:lstStyle/>
                    <a:p>
                      <a:pPr algn="l" fontAlgn="b">
                        <a:buNone/>
                      </a:pPr>
                      <a:r>
                        <a:rPr lang="en-US" sz="1200" b="1" u="none" strike="noStrike">
                          <a:effectLst/>
                          <a:latin typeface="Segoe UI" panose="020B0502040204020203" pitchFamily="34" charset="0"/>
                        </a:rPr>
                        <a:t>Rent</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effectLst/>
                          <a:latin typeface="Segoe UI" panose="020B0502040204020203" pitchFamily="34" charset="0"/>
                        </a:rPr>
                        <a:t>511k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solidFill>
                            <a:srgbClr val="C0392B"/>
                          </a:solidFill>
                          <a:effectLst/>
                          <a:latin typeface="Segoe UI" panose="020B0502040204020203" pitchFamily="34" charset="0"/>
                        </a:rPr>
                        <a:t>$100k</a:t>
                      </a:r>
                      <a:endParaRPr lang="en-US" sz="1200" b="1" i="0" u="none" strike="noStrike">
                        <a:solidFill>
                          <a:srgbClr val="C0392B"/>
                        </a:solidFill>
                        <a:effectLst/>
                        <a:latin typeface="Segoe UI" panose="020B0502040204020203" pitchFamily="34" charset="0"/>
                      </a:endParaRPr>
                    </a:p>
                  </a:txBody>
                  <a:tcPr marL="9525" marR="127000" marT="9525" marB="0" anchor="ctr">
                    <a:lnL>
                      <a:noFill/>
                    </a:lnL>
                    <a:lnR>
                      <a:noFill/>
                    </a:lnR>
                    <a:lnT>
                      <a:noFill/>
                    </a:lnT>
                    <a:lnB>
                      <a:noFill/>
                    </a:lnB>
                    <a:solidFill>
                      <a:srgbClr val="F0F0F0"/>
                    </a:solidFill>
                  </a:tcPr>
                </a:tc>
                <a:extLst>
                  <a:ext uri="{0D108BD9-81ED-4DB2-BD59-A6C34878D82A}">
                    <a16:rowId xmlns:a16="http://schemas.microsoft.com/office/drawing/2014/main" val="204580047"/>
                  </a:ext>
                </a:extLst>
              </a:tr>
              <a:tr h="459317">
                <a:tc>
                  <a:txBody>
                    <a:bodyPr/>
                    <a:lstStyle/>
                    <a:p>
                      <a:pPr algn="l" fontAlgn="b">
                        <a:buNone/>
                      </a:pPr>
                      <a:r>
                        <a:rPr lang="en-US" sz="1200" b="1" u="none" strike="noStrike">
                          <a:effectLst/>
                          <a:latin typeface="Segoe UI" panose="020B0502040204020203" pitchFamily="34" charset="0"/>
                        </a:rPr>
                        <a:t>Occupancy Service</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effectLst/>
                          <a:latin typeface="Segoe UI" panose="020B0502040204020203" pitchFamily="34" charset="0"/>
                        </a:rPr>
                        <a:t>553k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dirty="0">
                          <a:solidFill>
                            <a:srgbClr val="C0392B"/>
                          </a:solidFill>
                          <a:effectLst/>
                          <a:latin typeface="Segoe UI" panose="020B0502040204020203" pitchFamily="34" charset="0"/>
                        </a:rPr>
                        <a:t>$200k</a:t>
                      </a:r>
                      <a:endParaRPr lang="en-US" sz="1200" b="1" i="0" u="none" strike="noStrike" dirty="0">
                        <a:solidFill>
                          <a:srgbClr val="C0392B"/>
                        </a:solidFill>
                        <a:effectLst/>
                        <a:latin typeface="Segoe UI" panose="020B0502040204020203" pitchFamily="34" charset="0"/>
                      </a:endParaRPr>
                    </a:p>
                  </a:txBody>
                  <a:tcPr marL="9525" marR="127000" marT="9525" marB="0" anchor="ctr">
                    <a:lnL>
                      <a:noFill/>
                    </a:lnL>
                    <a:lnR>
                      <a:noFill/>
                    </a:lnR>
                    <a:lnT>
                      <a:noFill/>
                    </a:lnT>
                    <a:lnB>
                      <a:noFill/>
                    </a:lnB>
                  </a:tcPr>
                </a:tc>
                <a:extLst>
                  <a:ext uri="{0D108BD9-81ED-4DB2-BD59-A6C34878D82A}">
                    <a16:rowId xmlns:a16="http://schemas.microsoft.com/office/drawing/2014/main" val="3854169423"/>
                  </a:ext>
                </a:extLst>
              </a:tr>
            </a:tbl>
          </a:graphicData>
        </a:graphic>
      </p:graphicFrame>
      <p:graphicFrame>
        <p:nvGraphicFramePr>
          <p:cNvPr id="4" name="DashboardChartBenchExpenses1">
            <a:extLst>
              <a:ext uri="{FF2B5EF4-FFF2-40B4-BE49-F238E27FC236}">
                <a16:creationId xmlns:a16="http://schemas.microsoft.com/office/drawing/2014/main" id="{00000000-0008-0000-0300-000024000000}"/>
              </a:ext>
            </a:extLst>
          </p:cNvPr>
          <p:cNvGraphicFramePr>
            <a:graphicFrameLocks/>
          </p:cNvGraphicFramePr>
          <p:nvPr>
            <p:extLst>
              <p:ext uri="{D42A27DB-BD31-4B8C-83A1-F6EECF244321}">
                <p14:modId xmlns:p14="http://schemas.microsoft.com/office/powerpoint/2010/main" val="2601752014"/>
              </p:ext>
            </p:extLst>
          </p:nvPr>
        </p:nvGraphicFramePr>
        <p:xfrm>
          <a:off x="2885439" y="515620"/>
          <a:ext cx="6797040" cy="41275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6E5A5FBF-CB19-544A-4280-F3065AB55DA2}"/>
              </a:ext>
            </a:extLst>
          </p:cNvPr>
          <p:cNvSpPr txBox="1"/>
          <p:nvPr/>
        </p:nvSpPr>
        <p:spPr>
          <a:xfrm>
            <a:off x="10394950" y="4806950"/>
            <a:ext cx="1104900" cy="276999"/>
          </a:xfrm>
          <a:prstGeom prst="rect">
            <a:avLst/>
          </a:prstGeom>
          <a:noFill/>
        </p:spPr>
        <p:txBody>
          <a:bodyPr vert="horz" rtlCol="0">
            <a:spAutoFit/>
          </a:bodyPr>
          <a:lstStyle/>
          <a:p>
            <a:r>
              <a:rPr lang="en-US" sz="1200" b="1" u="sng">
                <a:solidFill>
                  <a:srgbClr val="877E7B"/>
                </a:solidFill>
                <a:latin typeface="Segoe UI" panose="020B0502040204020203" pitchFamily="34" charset="0"/>
              </a:rPr>
              <a:t>Legend</a:t>
            </a:r>
          </a:p>
        </p:txBody>
      </p:sp>
      <p:sp>
        <p:nvSpPr>
          <p:cNvPr id="7" name="Oval 6">
            <a:extLst>
              <a:ext uri="{FF2B5EF4-FFF2-40B4-BE49-F238E27FC236}">
                <a16:creationId xmlns:a16="http://schemas.microsoft.com/office/drawing/2014/main" id="{80A1CF7B-62B2-4929-9F85-C6CC77A7F358}"/>
              </a:ext>
            </a:extLst>
          </p:cNvPr>
          <p:cNvSpPr/>
          <p:nvPr/>
        </p:nvSpPr>
        <p:spPr>
          <a:xfrm>
            <a:off x="10217150" y="5220970"/>
            <a:ext cx="139700" cy="139700"/>
          </a:xfrm>
          <a:prstGeom prst="ellipse">
            <a:avLst/>
          </a:prstGeom>
          <a:solidFill>
            <a:schemeClr val="accent1">
              <a:alpha val="0"/>
            </a:schemeClr>
          </a:solidFill>
          <a:ln w="25400">
            <a:solidFill>
              <a:srgbClr val="0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22FEBCA-97CE-27DB-FCED-E8CD42548FF3}"/>
              </a:ext>
            </a:extLst>
          </p:cNvPr>
          <p:cNvSpPr txBox="1"/>
          <p:nvPr/>
        </p:nvSpPr>
        <p:spPr>
          <a:xfrm>
            <a:off x="10396220" y="5137150"/>
            <a:ext cx="1656080" cy="261610"/>
          </a:xfrm>
          <a:prstGeom prst="rect">
            <a:avLst/>
          </a:prstGeom>
          <a:noFill/>
        </p:spPr>
        <p:txBody>
          <a:bodyPr vert="horz" rtlCol="0">
            <a:spAutoFit/>
          </a:bodyPr>
          <a:lstStyle/>
          <a:p>
            <a:r>
              <a:rPr lang="en-US" sz="1100" b="1">
                <a:latin typeface="Segoe UI" panose="020B0502040204020203" pitchFamily="34" charset="0"/>
              </a:rPr>
              <a:t>Washington Global</a:t>
            </a:r>
          </a:p>
        </p:txBody>
      </p:sp>
      <p:sp>
        <p:nvSpPr>
          <p:cNvPr id="9" name="Oval 8">
            <a:extLst>
              <a:ext uri="{FF2B5EF4-FFF2-40B4-BE49-F238E27FC236}">
                <a16:creationId xmlns:a16="http://schemas.microsoft.com/office/drawing/2014/main" id="{1E3E7390-AAEB-F55C-DDF2-CA6D8AA51DE2}"/>
              </a:ext>
            </a:extLst>
          </p:cNvPr>
          <p:cNvSpPr/>
          <p:nvPr/>
        </p:nvSpPr>
        <p:spPr>
          <a:xfrm>
            <a:off x="10046970" y="5537200"/>
            <a:ext cx="177800" cy="160020"/>
          </a:xfrm>
          <a:prstGeom prst="ellipse">
            <a:avLst/>
          </a:prstGeom>
          <a:solidFill>
            <a:srgbClr val="D0504F">
              <a:alpha val="53000"/>
            </a:srgbClr>
          </a:solidFill>
          <a:ln w="19050" cap="flat" cmpd="sng" algn="ctr">
            <a:noFill/>
            <a:prstDash val="solid"/>
            <a:miter lim="800000"/>
          </a:ln>
          <a:effectLst/>
          <a:extLst>
            <a:ext uri="{91240B29-F687-4F45-9708-019B960494DF}">
              <a14:hiddenLine xmlns:a14="http://schemas.microsoft.com/office/drawing/2010/main" w="19050" cap="flat" cmpd="sng" algn="ctr">
                <a:solidFill>
                  <a:srgbClr val="00000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BDD2872-F323-4E11-BD40-9D52BF23F860}"/>
              </a:ext>
            </a:extLst>
          </p:cNvPr>
          <p:cNvSpPr/>
          <p:nvPr/>
        </p:nvSpPr>
        <p:spPr>
          <a:xfrm>
            <a:off x="10128250" y="5537200"/>
            <a:ext cx="177800" cy="160020"/>
          </a:xfrm>
          <a:prstGeom prst="ellipse">
            <a:avLst/>
          </a:prstGeom>
          <a:solidFill>
            <a:srgbClr val="FFC000">
              <a:alpha val="53000"/>
            </a:srgbClr>
          </a:solidFill>
          <a:ln w="19050" cap="flat" cmpd="sng" algn="ctr">
            <a:noFill/>
            <a:prstDash val="solid"/>
            <a:miter lim="800000"/>
          </a:ln>
          <a:effectLst/>
          <a:extLst>
            <a:ext uri="{91240B29-F687-4F45-9708-019B960494DF}">
              <a14:hiddenLine xmlns:a14="http://schemas.microsoft.com/office/drawing/2010/main" w="19050" cap="flat" cmpd="sng" algn="ctr">
                <a:solidFill>
                  <a:srgbClr val="00000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AAB19EC-BCEF-2531-40A2-7996E23A524C}"/>
              </a:ext>
            </a:extLst>
          </p:cNvPr>
          <p:cNvSpPr/>
          <p:nvPr/>
        </p:nvSpPr>
        <p:spPr>
          <a:xfrm>
            <a:off x="10217150" y="5537200"/>
            <a:ext cx="177800" cy="160020"/>
          </a:xfrm>
          <a:prstGeom prst="ellipse">
            <a:avLst/>
          </a:prstGeom>
          <a:solidFill>
            <a:srgbClr val="70AD47">
              <a:alpha val="53000"/>
            </a:srgbClr>
          </a:solidFill>
          <a:ln w="19050" cap="flat" cmpd="sng" algn="ctr">
            <a:noFill/>
            <a:prstDash val="solid"/>
            <a:miter lim="800000"/>
          </a:ln>
          <a:effectLst/>
          <a:extLst>
            <a:ext uri="{91240B29-F687-4F45-9708-019B960494DF}">
              <a14:hiddenLine xmlns:a14="http://schemas.microsoft.com/office/drawing/2010/main" w="19050" cap="flat" cmpd="sng" algn="ctr">
                <a:solidFill>
                  <a:srgbClr val="00000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D18DAB9-47C8-85B9-942C-32DD9E5C8A07}"/>
              </a:ext>
            </a:extLst>
          </p:cNvPr>
          <p:cNvSpPr txBox="1"/>
          <p:nvPr/>
        </p:nvSpPr>
        <p:spPr>
          <a:xfrm>
            <a:off x="10388600" y="5476240"/>
            <a:ext cx="1663700" cy="430887"/>
          </a:xfrm>
          <a:prstGeom prst="rect">
            <a:avLst/>
          </a:prstGeom>
          <a:noFill/>
        </p:spPr>
        <p:txBody>
          <a:bodyPr vert="horz" rtlCol="0">
            <a:spAutoFit/>
          </a:bodyPr>
          <a:lstStyle/>
          <a:p>
            <a:r>
              <a:rPr lang="en-US" sz="1100">
                <a:solidFill>
                  <a:srgbClr val="877E7B"/>
                </a:solidFill>
                <a:latin typeface="Segoe UI" panose="020B0502040204020203" pitchFamily="34" charset="0"/>
              </a:rPr>
              <a:t>DC  Charters, if they had your population</a:t>
            </a:r>
          </a:p>
        </p:txBody>
      </p:sp>
      <p:cxnSp>
        <p:nvCxnSpPr>
          <p:cNvPr id="13" name="Straight Connector 12">
            <a:extLst>
              <a:ext uri="{FF2B5EF4-FFF2-40B4-BE49-F238E27FC236}">
                <a16:creationId xmlns:a16="http://schemas.microsoft.com/office/drawing/2014/main" id="{DD3B3044-502A-A38D-2243-991CC12AD707}"/>
              </a:ext>
            </a:extLst>
          </p:cNvPr>
          <p:cNvCxnSpPr/>
          <p:nvPr/>
        </p:nvCxnSpPr>
        <p:spPr>
          <a:xfrm flipH="1">
            <a:off x="10287000" y="5934710"/>
            <a:ext cx="1270" cy="21590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5578AA29-A434-30CC-84AD-740593B9E0B5}"/>
              </a:ext>
            </a:extLst>
          </p:cNvPr>
          <p:cNvCxnSpPr/>
          <p:nvPr/>
        </p:nvCxnSpPr>
        <p:spPr>
          <a:xfrm>
            <a:off x="10180320" y="6049010"/>
            <a:ext cx="215900"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44C02C5B-D727-EE34-E25D-731682650BBF}"/>
              </a:ext>
            </a:extLst>
          </p:cNvPr>
          <p:cNvSpPr txBox="1"/>
          <p:nvPr/>
        </p:nvSpPr>
        <p:spPr>
          <a:xfrm>
            <a:off x="10396220" y="5906770"/>
            <a:ext cx="1795780" cy="261610"/>
          </a:xfrm>
          <a:prstGeom prst="rect">
            <a:avLst/>
          </a:prstGeom>
          <a:noFill/>
        </p:spPr>
        <p:txBody>
          <a:bodyPr vert="horz" rtlCol="0">
            <a:spAutoFit/>
          </a:bodyPr>
          <a:lstStyle/>
          <a:p>
            <a:r>
              <a:rPr lang="en-US" sz="1100">
                <a:solidFill>
                  <a:srgbClr val="877E7B"/>
                </a:solidFill>
                <a:latin typeface="Segoe UI" panose="020B0502040204020203" pitchFamily="34" charset="0"/>
              </a:rPr>
              <a:t>DC  Charters Median</a:t>
            </a:r>
          </a:p>
        </p:txBody>
      </p:sp>
    </p:spTree>
    <p:extLst>
      <p:ext uri="{BB962C8B-B14F-4D97-AF65-F5344CB8AC3E}">
        <p14:creationId xmlns:p14="http://schemas.microsoft.com/office/powerpoint/2010/main" val="3055071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6854D0-B0D2-8956-14E8-A87E06FDB5A4}"/>
              </a:ext>
            </a:extLst>
          </p:cNvPr>
          <p:cNvSpPr txBox="1"/>
          <p:nvPr/>
        </p:nvSpPr>
        <p:spPr>
          <a:xfrm>
            <a:off x="203200" y="68580"/>
            <a:ext cx="12192000" cy="646331"/>
          </a:xfrm>
          <a:prstGeom prst="rect">
            <a:avLst/>
          </a:prstGeom>
          <a:noFill/>
        </p:spPr>
        <p:txBody>
          <a:bodyPr vert="horz" rtlCol="0">
            <a:spAutoFit/>
          </a:bodyPr>
          <a:lstStyle/>
          <a:p>
            <a:r>
              <a:rPr lang="en-US" sz="3600" b="1" dirty="0">
                <a:solidFill>
                  <a:srgbClr val="000000"/>
                </a:solidFill>
                <a:latin typeface="Segoe UI" panose="020B0502040204020203" pitchFamily="34" charset="0"/>
              </a:rPr>
              <a:t>Expenses | Sector Comparison (cont.)</a:t>
            </a:r>
          </a:p>
        </p:txBody>
      </p:sp>
      <p:graphicFrame>
        <p:nvGraphicFramePr>
          <p:cNvPr id="3" name="Table 2">
            <a:extLst>
              <a:ext uri="{FF2B5EF4-FFF2-40B4-BE49-F238E27FC236}">
                <a16:creationId xmlns:a16="http://schemas.microsoft.com/office/drawing/2014/main" id="{9E13F413-741F-FB39-55D2-BA5564D775DE}"/>
              </a:ext>
            </a:extLst>
          </p:cNvPr>
          <p:cNvGraphicFramePr>
            <a:graphicFrameLocks noGrp="1"/>
          </p:cNvGraphicFramePr>
          <p:nvPr>
            <p:extLst>
              <p:ext uri="{D42A27DB-BD31-4B8C-83A1-F6EECF244321}">
                <p14:modId xmlns:p14="http://schemas.microsoft.com/office/powerpoint/2010/main" val="972436532"/>
              </p:ext>
            </p:extLst>
          </p:nvPr>
        </p:nvGraphicFramePr>
        <p:xfrm>
          <a:off x="323849" y="951230"/>
          <a:ext cx="11688287" cy="3215219"/>
        </p:xfrm>
        <a:graphic>
          <a:graphicData uri="http://schemas.openxmlformats.org/drawingml/2006/table">
            <a:tbl>
              <a:tblPr>
                <a:tableStyleId>{2D5ABB26-0587-4C30-8999-92F81FD0307C}</a:tableStyleId>
              </a:tblPr>
              <a:tblGrid>
                <a:gridCol w="2705141">
                  <a:extLst>
                    <a:ext uri="{9D8B030D-6E8A-4147-A177-3AD203B41FA5}">
                      <a16:colId xmlns:a16="http://schemas.microsoft.com/office/drawing/2014/main" val="4048536517"/>
                    </a:ext>
                  </a:extLst>
                </a:gridCol>
                <a:gridCol w="1101878">
                  <a:extLst>
                    <a:ext uri="{9D8B030D-6E8A-4147-A177-3AD203B41FA5}">
                      <a16:colId xmlns:a16="http://schemas.microsoft.com/office/drawing/2014/main" val="635192927"/>
                    </a:ext>
                  </a:extLst>
                </a:gridCol>
                <a:gridCol w="1101878">
                  <a:extLst>
                    <a:ext uri="{9D8B030D-6E8A-4147-A177-3AD203B41FA5}">
                      <a16:colId xmlns:a16="http://schemas.microsoft.com/office/drawing/2014/main" val="646424133"/>
                    </a:ext>
                  </a:extLst>
                </a:gridCol>
                <a:gridCol w="1101878">
                  <a:extLst>
                    <a:ext uri="{9D8B030D-6E8A-4147-A177-3AD203B41FA5}">
                      <a16:colId xmlns:a16="http://schemas.microsoft.com/office/drawing/2014/main" val="593304630"/>
                    </a:ext>
                  </a:extLst>
                </a:gridCol>
                <a:gridCol w="1101878">
                  <a:extLst>
                    <a:ext uri="{9D8B030D-6E8A-4147-A177-3AD203B41FA5}">
                      <a16:colId xmlns:a16="http://schemas.microsoft.com/office/drawing/2014/main" val="637960270"/>
                    </a:ext>
                  </a:extLst>
                </a:gridCol>
                <a:gridCol w="1101878">
                  <a:extLst>
                    <a:ext uri="{9D8B030D-6E8A-4147-A177-3AD203B41FA5}">
                      <a16:colId xmlns:a16="http://schemas.microsoft.com/office/drawing/2014/main" val="1964673138"/>
                    </a:ext>
                  </a:extLst>
                </a:gridCol>
                <a:gridCol w="1101878">
                  <a:extLst>
                    <a:ext uri="{9D8B030D-6E8A-4147-A177-3AD203B41FA5}">
                      <a16:colId xmlns:a16="http://schemas.microsoft.com/office/drawing/2014/main" val="2897829603"/>
                    </a:ext>
                  </a:extLst>
                </a:gridCol>
                <a:gridCol w="1101878">
                  <a:extLst>
                    <a:ext uri="{9D8B030D-6E8A-4147-A177-3AD203B41FA5}">
                      <a16:colId xmlns:a16="http://schemas.microsoft.com/office/drawing/2014/main" val="589155937"/>
                    </a:ext>
                  </a:extLst>
                </a:gridCol>
                <a:gridCol w="1270000">
                  <a:extLst>
                    <a:ext uri="{9D8B030D-6E8A-4147-A177-3AD203B41FA5}">
                      <a16:colId xmlns:a16="http://schemas.microsoft.com/office/drawing/2014/main" val="321070138"/>
                    </a:ext>
                  </a:extLst>
                </a:gridCol>
              </a:tblGrid>
              <a:tr h="459317">
                <a:tc>
                  <a:txBody>
                    <a:bodyPr/>
                    <a:lstStyle/>
                    <a:p>
                      <a:pPr algn="l" fontAlgn="b">
                        <a:buNone/>
                      </a:pPr>
                      <a:r>
                        <a:rPr lang="en-US" sz="1200" b="1" i="0" u="none" strike="noStrike" dirty="0">
                          <a:solidFill>
                            <a:srgbClr val="000000"/>
                          </a:solidFill>
                          <a:effectLst/>
                          <a:latin typeface="Segoe UI" panose="020B0502040204020203" pitchFamily="34" charset="0"/>
                        </a:rPr>
                        <a:t>Expenses</a:t>
                      </a: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000000"/>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i="0" u="none" strike="noStrike">
                          <a:solidFill>
                            <a:srgbClr val="000000"/>
                          </a:solidFill>
                          <a:effectLst/>
                          <a:latin typeface="Segoe UI" panose="020B0502040204020203" pitchFamily="34" charset="0"/>
                        </a:rPr>
                        <a:t>SY26-27</a:t>
                      </a:r>
                    </a:p>
                  </a:txBody>
                  <a:tcPr marL="9525" marR="9525" marT="9525" marB="0" anchor="ctr">
                    <a:lnL>
                      <a:noFill/>
                    </a:lnL>
                    <a:lnR>
                      <a:noFill/>
                    </a:lnR>
                    <a:lnT>
                      <a:noFill/>
                    </a:lnT>
                    <a:lnB>
                      <a:noFill/>
                    </a:lnB>
                  </a:tcPr>
                </a:tc>
                <a:tc>
                  <a:txBody>
                    <a:bodyPr/>
                    <a:lstStyle/>
                    <a:p>
                      <a:pPr algn="r" fontAlgn="b">
                        <a:buNone/>
                      </a:pPr>
                      <a:r>
                        <a:rPr lang="en-US" sz="1200" b="1" i="0" u="none" strike="noStrike">
                          <a:solidFill>
                            <a:srgbClr val="000000"/>
                          </a:solidFill>
                          <a:effectLst/>
                          <a:latin typeface="Segoe UI" panose="020B0502040204020203" pitchFamily="34" charset="0"/>
                        </a:rPr>
                        <a:t>$ Over Median</a:t>
                      </a:r>
                    </a:p>
                  </a:txBody>
                  <a:tcPr marL="9525" marR="9525" marT="9525" marB="0" anchor="ctr">
                    <a:lnL>
                      <a:noFill/>
                    </a:lnL>
                    <a:lnR>
                      <a:noFill/>
                    </a:lnR>
                    <a:lnT>
                      <a:noFill/>
                    </a:lnT>
                    <a:lnB>
                      <a:noFill/>
                    </a:lnB>
                  </a:tcPr>
                </a:tc>
                <a:extLst>
                  <a:ext uri="{0D108BD9-81ED-4DB2-BD59-A6C34878D82A}">
                    <a16:rowId xmlns:a16="http://schemas.microsoft.com/office/drawing/2014/main" val="2510883734"/>
                  </a:ext>
                </a:extLst>
              </a:tr>
              <a:tr h="459317">
                <a:tc>
                  <a:txBody>
                    <a:bodyPr/>
                    <a:lstStyle/>
                    <a:p>
                      <a:pPr algn="l" fontAlgn="b">
                        <a:buNone/>
                      </a:pPr>
                      <a:r>
                        <a:rPr lang="en-US" sz="1200" b="1" u="none" strike="noStrike">
                          <a:effectLst/>
                          <a:latin typeface="Segoe UI" panose="020B0502040204020203" pitchFamily="34" charset="0"/>
                        </a:rPr>
                        <a:t>Direct Student Expense</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effectLst/>
                          <a:latin typeface="Segoe UI" panose="020B0502040204020203" pitchFamily="34" charset="0"/>
                        </a:rPr>
                        <a:t>966k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solidFill>
                            <a:srgbClr val="C0392B"/>
                          </a:solidFill>
                          <a:effectLst/>
                          <a:latin typeface="Segoe UI" panose="020B0502040204020203" pitchFamily="34" charset="0"/>
                        </a:rPr>
                        <a:t>$200k</a:t>
                      </a:r>
                      <a:endParaRPr lang="en-US" sz="1200" b="1" i="0" u="none" strike="noStrike">
                        <a:solidFill>
                          <a:srgbClr val="C0392B"/>
                        </a:solidFill>
                        <a:effectLst/>
                        <a:latin typeface="Segoe UI" panose="020B0502040204020203" pitchFamily="34" charset="0"/>
                      </a:endParaRPr>
                    </a:p>
                  </a:txBody>
                  <a:tcPr marL="9525" marR="127000" marT="9525" marB="0" anchor="ctr">
                    <a:lnL>
                      <a:noFill/>
                    </a:lnL>
                    <a:lnR>
                      <a:noFill/>
                    </a:lnR>
                    <a:lnT>
                      <a:noFill/>
                    </a:lnT>
                    <a:lnB>
                      <a:noFill/>
                    </a:lnB>
                    <a:solidFill>
                      <a:srgbClr val="F0F0F0"/>
                    </a:solidFill>
                  </a:tcPr>
                </a:tc>
                <a:extLst>
                  <a:ext uri="{0D108BD9-81ED-4DB2-BD59-A6C34878D82A}">
                    <a16:rowId xmlns:a16="http://schemas.microsoft.com/office/drawing/2014/main" val="1838874731"/>
                  </a:ext>
                </a:extLst>
              </a:tr>
              <a:tr h="459317">
                <a:tc>
                  <a:txBody>
                    <a:bodyPr/>
                    <a:lstStyle/>
                    <a:p>
                      <a:pPr algn="l" fontAlgn="b">
                        <a:buNone/>
                      </a:pPr>
                      <a:r>
                        <a:rPr lang="en-US" sz="1200" b="1" u="none" strike="noStrike">
                          <a:effectLst/>
                          <a:latin typeface="Segoe UI" panose="020B0502040204020203" pitchFamily="34" charset="0"/>
                        </a:rPr>
                        <a:t>Office &amp; Business Expense</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effectLst/>
                          <a:latin typeface="Segoe UI" panose="020B0502040204020203" pitchFamily="34" charset="0"/>
                        </a:rPr>
                        <a:t>679k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solidFill>
                            <a:srgbClr val="C0392B"/>
                          </a:solidFill>
                          <a:effectLst/>
                          <a:latin typeface="Segoe UI" panose="020B0502040204020203" pitchFamily="34" charset="0"/>
                        </a:rPr>
                        <a:t>$0k</a:t>
                      </a:r>
                      <a:endParaRPr lang="en-US" sz="1200" b="1" i="0" u="none" strike="noStrike">
                        <a:solidFill>
                          <a:srgbClr val="C0392B"/>
                        </a:solidFill>
                        <a:effectLst/>
                        <a:latin typeface="Segoe UI" panose="020B0502040204020203" pitchFamily="34" charset="0"/>
                      </a:endParaRPr>
                    </a:p>
                  </a:txBody>
                  <a:tcPr marL="9525" marR="127000" marT="9525" marB="0" anchor="ctr">
                    <a:lnL>
                      <a:noFill/>
                    </a:lnL>
                    <a:lnR>
                      <a:noFill/>
                    </a:lnR>
                    <a:lnT>
                      <a:noFill/>
                    </a:lnT>
                    <a:lnB>
                      <a:noFill/>
                    </a:lnB>
                  </a:tcPr>
                </a:tc>
                <a:extLst>
                  <a:ext uri="{0D108BD9-81ED-4DB2-BD59-A6C34878D82A}">
                    <a16:rowId xmlns:a16="http://schemas.microsoft.com/office/drawing/2014/main" val="67465738"/>
                  </a:ext>
                </a:extLst>
              </a:tr>
              <a:tr h="459317">
                <a:tc>
                  <a:txBody>
                    <a:bodyPr/>
                    <a:lstStyle/>
                    <a:p>
                      <a:pPr algn="l" fontAlgn="b">
                        <a:buNone/>
                      </a:pPr>
                      <a:r>
                        <a:rPr lang="en-US" sz="1200" b="1" u="none" strike="noStrike">
                          <a:effectLst/>
                          <a:latin typeface="Segoe UI" panose="020B0502040204020203" pitchFamily="34" charset="0"/>
                        </a:rPr>
                        <a:t>Donated Expense</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effectLst/>
                          <a:latin typeface="Segoe UI" panose="020B0502040204020203" pitchFamily="34" charset="0"/>
                        </a:rPr>
                        <a:t>0k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dirty="0">
                          <a:solidFill>
                            <a:srgbClr val="AFC87B"/>
                          </a:solidFill>
                          <a:effectLst/>
                          <a:latin typeface="Segoe UI" panose="020B0502040204020203" pitchFamily="34" charset="0"/>
                        </a:rPr>
                        <a:t>$0k</a:t>
                      </a:r>
                      <a:endParaRPr lang="en-US" sz="1200" b="1" i="0" u="none" strike="noStrike" dirty="0">
                        <a:solidFill>
                          <a:srgbClr val="AFC87B"/>
                        </a:solidFill>
                        <a:effectLst/>
                        <a:latin typeface="Segoe UI" panose="020B0502040204020203" pitchFamily="34" charset="0"/>
                      </a:endParaRPr>
                    </a:p>
                  </a:txBody>
                  <a:tcPr marL="9525" marR="127000" marT="9525" marB="0" anchor="ctr">
                    <a:lnL>
                      <a:noFill/>
                    </a:lnL>
                    <a:lnR>
                      <a:noFill/>
                    </a:lnR>
                    <a:lnT>
                      <a:noFill/>
                    </a:lnT>
                    <a:lnB>
                      <a:noFill/>
                    </a:lnB>
                    <a:solidFill>
                      <a:srgbClr val="F0F0F0"/>
                    </a:solidFill>
                  </a:tcPr>
                </a:tc>
                <a:extLst>
                  <a:ext uri="{0D108BD9-81ED-4DB2-BD59-A6C34878D82A}">
                    <a16:rowId xmlns:a16="http://schemas.microsoft.com/office/drawing/2014/main" val="179640514"/>
                  </a:ext>
                </a:extLst>
              </a:tr>
              <a:tr h="459317">
                <a:tc>
                  <a:txBody>
                    <a:bodyPr/>
                    <a:lstStyle/>
                    <a:p>
                      <a:pPr algn="l" fontAlgn="b">
                        <a:buNone/>
                      </a:pPr>
                      <a:r>
                        <a:rPr lang="en-US" sz="1200" b="1" u="none" strike="noStrike">
                          <a:effectLst/>
                          <a:latin typeface="Segoe UI" panose="020B0502040204020203" pitchFamily="34" charset="0"/>
                        </a:rPr>
                        <a:t>Contingency</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effectLst/>
                          <a:latin typeface="Segoe UI" panose="020B0502040204020203" pitchFamily="34" charset="0"/>
                        </a:rPr>
                        <a:t>77k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a:solidFill>
                            <a:srgbClr val="C0392B"/>
                          </a:solidFill>
                          <a:effectLst/>
                          <a:latin typeface="Segoe UI" panose="020B0502040204020203" pitchFamily="34" charset="0"/>
                        </a:rPr>
                        <a:t>$0k</a:t>
                      </a:r>
                      <a:endParaRPr lang="en-US" sz="1200" b="1" i="0" u="none" strike="noStrike">
                        <a:solidFill>
                          <a:srgbClr val="C0392B"/>
                        </a:solidFill>
                        <a:effectLst/>
                        <a:latin typeface="Segoe UI" panose="020B0502040204020203" pitchFamily="34" charset="0"/>
                      </a:endParaRPr>
                    </a:p>
                  </a:txBody>
                  <a:tcPr marL="9525" marR="127000" marT="9525" marB="0" anchor="ctr">
                    <a:lnL>
                      <a:noFill/>
                    </a:lnL>
                    <a:lnR>
                      <a:noFill/>
                    </a:lnR>
                    <a:lnT>
                      <a:noFill/>
                    </a:lnT>
                    <a:lnB>
                      <a:noFill/>
                    </a:lnB>
                  </a:tcPr>
                </a:tc>
                <a:extLst>
                  <a:ext uri="{0D108BD9-81ED-4DB2-BD59-A6C34878D82A}">
                    <a16:rowId xmlns:a16="http://schemas.microsoft.com/office/drawing/2014/main" val="1751165512"/>
                  </a:ext>
                </a:extLst>
              </a:tr>
              <a:tr h="459317">
                <a:tc>
                  <a:txBody>
                    <a:bodyPr/>
                    <a:lstStyle/>
                    <a:p>
                      <a:pPr algn="l" fontAlgn="b">
                        <a:buNone/>
                      </a:pPr>
                      <a:r>
                        <a:rPr lang="en-US" sz="1200" b="1" u="none" strike="noStrike">
                          <a:effectLst/>
                          <a:latin typeface="Segoe UI" panose="020B0502040204020203" pitchFamily="34" charset="0"/>
                        </a:rPr>
                        <a:t>Depreciation and Amortization</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effectLst/>
                          <a:latin typeface="Segoe UI" panose="020B0502040204020203" pitchFamily="34" charset="0"/>
                        </a:rPr>
                        <a:t>396k</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solidFill>
                      <a:srgbClr val="F0F0F0"/>
                    </a:solidFill>
                  </a:tcPr>
                </a:tc>
                <a:tc>
                  <a:txBody>
                    <a:bodyPr/>
                    <a:lstStyle/>
                    <a:p>
                      <a:pPr algn="r" fontAlgn="b">
                        <a:buNone/>
                      </a:pPr>
                      <a:r>
                        <a:rPr lang="en-US" sz="1200" b="1" u="none" strike="noStrike">
                          <a:solidFill>
                            <a:srgbClr val="C0392B"/>
                          </a:solidFill>
                          <a:effectLst/>
                          <a:latin typeface="Segoe UI" panose="020B0502040204020203" pitchFamily="34" charset="0"/>
                        </a:rPr>
                        <a:t>$0k</a:t>
                      </a:r>
                      <a:endParaRPr lang="en-US" sz="1200" b="1" i="0" u="none" strike="noStrike">
                        <a:solidFill>
                          <a:srgbClr val="C0392B"/>
                        </a:solidFill>
                        <a:effectLst/>
                        <a:latin typeface="Segoe UI" panose="020B0502040204020203" pitchFamily="34" charset="0"/>
                      </a:endParaRPr>
                    </a:p>
                  </a:txBody>
                  <a:tcPr marL="9525" marR="127000" marT="9525" marB="0" anchor="ctr">
                    <a:lnL>
                      <a:noFill/>
                    </a:lnL>
                    <a:lnR>
                      <a:noFill/>
                    </a:lnR>
                    <a:lnT>
                      <a:noFill/>
                    </a:lnT>
                    <a:lnB>
                      <a:noFill/>
                    </a:lnB>
                    <a:solidFill>
                      <a:srgbClr val="F0F0F0"/>
                    </a:solidFill>
                  </a:tcPr>
                </a:tc>
                <a:extLst>
                  <a:ext uri="{0D108BD9-81ED-4DB2-BD59-A6C34878D82A}">
                    <a16:rowId xmlns:a16="http://schemas.microsoft.com/office/drawing/2014/main" val="840180885"/>
                  </a:ext>
                </a:extLst>
              </a:tr>
              <a:tr h="459317">
                <a:tc>
                  <a:txBody>
                    <a:bodyPr/>
                    <a:lstStyle/>
                    <a:p>
                      <a:pPr algn="l" fontAlgn="b">
                        <a:buNone/>
                      </a:pPr>
                      <a:r>
                        <a:rPr lang="en-US" sz="1200" b="1" u="none" strike="noStrike">
                          <a:effectLst/>
                          <a:latin typeface="Segoe UI" panose="020B0502040204020203" pitchFamily="34" charset="0"/>
                        </a:rPr>
                        <a:t>Interest</a:t>
                      </a: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endParaRPr lang="en-US" sz="1200" b="1" i="0" u="none" strike="noStrike">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dirty="0">
                          <a:effectLst/>
                          <a:latin typeface="Segoe UI" panose="020B0502040204020203" pitchFamily="34" charset="0"/>
                        </a:rPr>
                        <a:t>217k</a:t>
                      </a:r>
                      <a:endParaRPr lang="en-US" sz="1200" b="1" i="0" u="none" strike="noStrike" dirty="0">
                        <a:solidFill>
                          <a:srgbClr val="FFFFFF"/>
                        </a:solidFill>
                        <a:effectLst/>
                        <a:latin typeface="Segoe UI" panose="020B0502040204020203" pitchFamily="34" charset="0"/>
                      </a:endParaRPr>
                    </a:p>
                  </a:txBody>
                  <a:tcPr marL="9525" marR="9525" marT="9525" marB="0" anchor="ctr">
                    <a:lnL>
                      <a:noFill/>
                    </a:lnL>
                    <a:lnR>
                      <a:noFill/>
                    </a:lnR>
                    <a:lnT>
                      <a:noFill/>
                    </a:lnT>
                    <a:lnB>
                      <a:noFill/>
                    </a:lnB>
                  </a:tcPr>
                </a:tc>
                <a:tc>
                  <a:txBody>
                    <a:bodyPr/>
                    <a:lstStyle/>
                    <a:p>
                      <a:pPr algn="r" fontAlgn="b">
                        <a:buNone/>
                      </a:pPr>
                      <a:r>
                        <a:rPr lang="en-US" sz="1200" b="1" u="none" strike="noStrike" dirty="0">
                          <a:solidFill>
                            <a:srgbClr val="AFC87B"/>
                          </a:solidFill>
                          <a:effectLst/>
                          <a:latin typeface="Segoe UI" panose="020B0502040204020203" pitchFamily="34" charset="0"/>
                        </a:rPr>
                        <a:t>$0k</a:t>
                      </a:r>
                      <a:endParaRPr lang="en-US" sz="1200" b="1" i="0" u="none" strike="noStrike" dirty="0">
                        <a:solidFill>
                          <a:srgbClr val="AFC87B"/>
                        </a:solidFill>
                        <a:effectLst/>
                        <a:latin typeface="Segoe UI" panose="020B0502040204020203" pitchFamily="34" charset="0"/>
                      </a:endParaRPr>
                    </a:p>
                  </a:txBody>
                  <a:tcPr marL="9525" marR="127000" marT="9525" marB="0" anchor="ctr">
                    <a:lnL>
                      <a:noFill/>
                    </a:lnL>
                    <a:lnR>
                      <a:noFill/>
                    </a:lnR>
                    <a:lnT>
                      <a:noFill/>
                    </a:lnT>
                    <a:lnB>
                      <a:noFill/>
                    </a:lnB>
                  </a:tcPr>
                </a:tc>
                <a:extLst>
                  <a:ext uri="{0D108BD9-81ED-4DB2-BD59-A6C34878D82A}">
                    <a16:rowId xmlns:a16="http://schemas.microsoft.com/office/drawing/2014/main" val="2543337673"/>
                  </a:ext>
                </a:extLst>
              </a:tr>
            </a:tbl>
          </a:graphicData>
        </a:graphic>
      </p:graphicFrame>
      <p:graphicFrame>
        <p:nvGraphicFramePr>
          <p:cNvPr id="4" name="DashboardChartBenchExpenses2">
            <a:extLst>
              <a:ext uri="{FF2B5EF4-FFF2-40B4-BE49-F238E27FC236}">
                <a16:creationId xmlns:a16="http://schemas.microsoft.com/office/drawing/2014/main" id="{00000000-0008-0000-0300-000025000000}"/>
              </a:ext>
            </a:extLst>
          </p:cNvPr>
          <p:cNvGraphicFramePr>
            <a:graphicFrameLocks/>
          </p:cNvGraphicFramePr>
          <p:nvPr>
            <p:extLst>
              <p:ext uri="{D42A27DB-BD31-4B8C-83A1-F6EECF244321}">
                <p14:modId xmlns:p14="http://schemas.microsoft.com/office/powerpoint/2010/main" val="118619530"/>
              </p:ext>
            </p:extLst>
          </p:nvPr>
        </p:nvGraphicFramePr>
        <p:xfrm>
          <a:off x="2910839" y="496570"/>
          <a:ext cx="6797040" cy="41275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B54F9DF4-7ADC-77D5-EE01-95041BF874D3}"/>
              </a:ext>
            </a:extLst>
          </p:cNvPr>
          <p:cNvSpPr txBox="1"/>
          <p:nvPr/>
        </p:nvSpPr>
        <p:spPr>
          <a:xfrm>
            <a:off x="10394950" y="4806950"/>
            <a:ext cx="1104900" cy="276999"/>
          </a:xfrm>
          <a:prstGeom prst="rect">
            <a:avLst/>
          </a:prstGeom>
          <a:noFill/>
        </p:spPr>
        <p:txBody>
          <a:bodyPr vert="horz" rtlCol="0">
            <a:spAutoFit/>
          </a:bodyPr>
          <a:lstStyle/>
          <a:p>
            <a:r>
              <a:rPr lang="en-US" sz="1200" b="1" u="sng">
                <a:solidFill>
                  <a:srgbClr val="877E7B"/>
                </a:solidFill>
                <a:latin typeface="Segoe UI" panose="020B0502040204020203" pitchFamily="34" charset="0"/>
              </a:rPr>
              <a:t>Legend</a:t>
            </a:r>
          </a:p>
        </p:txBody>
      </p:sp>
      <p:sp>
        <p:nvSpPr>
          <p:cNvPr id="7" name="Oval 6">
            <a:extLst>
              <a:ext uri="{FF2B5EF4-FFF2-40B4-BE49-F238E27FC236}">
                <a16:creationId xmlns:a16="http://schemas.microsoft.com/office/drawing/2014/main" id="{480D2379-11E9-0251-A42B-7F6562BA27FD}"/>
              </a:ext>
            </a:extLst>
          </p:cNvPr>
          <p:cNvSpPr/>
          <p:nvPr/>
        </p:nvSpPr>
        <p:spPr>
          <a:xfrm>
            <a:off x="10217150" y="5220970"/>
            <a:ext cx="139700" cy="139700"/>
          </a:xfrm>
          <a:prstGeom prst="ellipse">
            <a:avLst/>
          </a:prstGeom>
          <a:solidFill>
            <a:schemeClr val="accent1">
              <a:alpha val="0"/>
            </a:schemeClr>
          </a:solidFill>
          <a:ln w="25400">
            <a:solidFill>
              <a:srgbClr val="0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332B909F-1A5C-32E0-B1FD-56A48A6D87BF}"/>
              </a:ext>
            </a:extLst>
          </p:cNvPr>
          <p:cNvSpPr txBox="1"/>
          <p:nvPr/>
        </p:nvSpPr>
        <p:spPr>
          <a:xfrm>
            <a:off x="10396220" y="5137150"/>
            <a:ext cx="1656080" cy="261610"/>
          </a:xfrm>
          <a:prstGeom prst="rect">
            <a:avLst/>
          </a:prstGeom>
          <a:noFill/>
        </p:spPr>
        <p:txBody>
          <a:bodyPr vert="horz" rtlCol="0">
            <a:spAutoFit/>
          </a:bodyPr>
          <a:lstStyle/>
          <a:p>
            <a:r>
              <a:rPr lang="en-US" sz="1100" b="1">
                <a:latin typeface="Segoe UI" panose="020B0502040204020203" pitchFamily="34" charset="0"/>
              </a:rPr>
              <a:t>Washington Global</a:t>
            </a:r>
          </a:p>
        </p:txBody>
      </p:sp>
      <p:sp>
        <p:nvSpPr>
          <p:cNvPr id="9" name="Oval 8">
            <a:extLst>
              <a:ext uri="{FF2B5EF4-FFF2-40B4-BE49-F238E27FC236}">
                <a16:creationId xmlns:a16="http://schemas.microsoft.com/office/drawing/2014/main" id="{0332990E-0453-1914-383B-8B64C4B584E3}"/>
              </a:ext>
            </a:extLst>
          </p:cNvPr>
          <p:cNvSpPr/>
          <p:nvPr/>
        </p:nvSpPr>
        <p:spPr>
          <a:xfrm>
            <a:off x="10046970" y="5537200"/>
            <a:ext cx="177800" cy="160020"/>
          </a:xfrm>
          <a:prstGeom prst="ellipse">
            <a:avLst/>
          </a:prstGeom>
          <a:solidFill>
            <a:srgbClr val="D0504F">
              <a:alpha val="53000"/>
            </a:srgbClr>
          </a:solidFill>
          <a:ln w="19050" cap="flat" cmpd="sng" algn="ctr">
            <a:noFill/>
            <a:prstDash val="solid"/>
            <a:miter lim="800000"/>
          </a:ln>
          <a:effectLst/>
          <a:extLst>
            <a:ext uri="{91240B29-F687-4F45-9708-019B960494DF}">
              <a14:hiddenLine xmlns:a14="http://schemas.microsoft.com/office/drawing/2010/main" w="19050" cap="flat" cmpd="sng" algn="ctr">
                <a:solidFill>
                  <a:srgbClr val="00000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657A631B-36D5-53BE-4101-F4E7F6ABE259}"/>
              </a:ext>
            </a:extLst>
          </p:cNvPr>
          <p:cNvSpPr/>
          <p:nvPr/>
        </p:nvSpPr>
        <p:spPr>
          <a:xfrm>
            <a:off x="10128250" y="5537200"/>
            <a:ext cx="177800" cy="160020"/>
          </a:xfrm>
          <a:prstGeom prst="ellipse">
            <a:avLst/>
          </a:prstGeom>
          <a:solidFill>
            <a:srgbClr val="FFC000">
              <a:alpha val="53000"/>
            </a:srgbClr>
          </a:solidFill>
          <a:ln w="19050" cap="flat" cmpd="sng" algn="ctr">
            <a:noFill/>
            <a:prstDash val="solid"/>
            <a:miter lim="800000"/>
          </a:ln>
          <a:effectLst/>
          <a:extLst>
            <a:ext uri="{91240B29-F687-4F45-9708-019B960494DF}">
              <a14:hiddenLine xmlns:a14="http://schemas.microsoft.com/office/drawing/2010/main" w="19050" cap="flat" cmpd="sng" algn="ctr">
                <a:solidFill>
                  <a:srgbClr val="00000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1EF989B-428F-ABD9-2950-C55AFDAC11A4}"/>
              </a:ext>
            </a:extLst>
          </p:cNvPr>
          <p:cNvSpPr/>
          <p:nvPr/>
        </p:nvSpPr>
        <p:spPr>
          <a:xfrm>
            <a:off x="10217150" y="5537200"/>
            <a:ext cx="177800" cy="160020"/>
          </a:xfrm>
          <a:prstGeom prst="ellipse">
            <a:avLst/>
          </a:prstGeom>
          <a:solidFill>
            <a:srgbClr val="70AD47">
              <a:alpha val="53000"/>
            </a:srgbClr>
          </a:solidFill>
          <a:ln w="19050" cap="flat" cmpd="sng" algn="ctr">
            <a:noFill/>
            <a:prstDash val="solid"/>
            <a:miter lim="800000"/>
          </a:ln>
          <a:effectLst/>
          <a:extLst>
            <a:ext uri="{91240B29-F687-4F45-9708-019B960494DF}">
              <a14:hiddenLine xmlns:a14="http://schemas.microsoft.com/office/drawing/2010/main" w="19050" cap="flat" cmpd="sng" algn="ctr">
                <a:solidFill>
                  <a:srgbClr val="00000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2D7FC06-55F3-8F2E-AA2C-6286666398C7}"/>
              </a:ext>
            </a:extLst>
          </p:cNvPr>
          <p:cNvSpPr txBox="1"/>
          <p:nvPr/>
        </p:nvSpPr>
        <p:spPr>
          <a:xfrm>
            <a:off x="10388600" y="5476240"/>
            <a:ext cx="1663700" cy="430887"/>
          </a:xfrm>
          <a:prstGeom prst="rect">
            <a:avLst/>
          </a:prstGeom>
          <a:noFill/>
        </p:spPr>
        <p:txBody>
          <a:bodyPr vert="horz" rtlCol="0">
            <a:spAutoFit/>
          </a:bodyPr>
          <a:lstStyle/>
          <a:p>
            <a:r>
              <a:rPr lang="en-US" sz="1100">
                <a:solidFill>
                  <a:srgbClr val="877E7B"/>
                </a:solidFill>
                <a:latin typeface="Segoe UI" panose="020B0502040204020203" pitchFamily="34" charset="0"/>
              </a:rPr>
              <a:t>DC  Charters, if they had your population</a:t>
            </a:r>
          </a:p>
        </p:txBody>
      </p:sp>
      <p:cxnSp>
        <p:nvCxnSpPr>
          <p:cNvPr id="13" name="Straight Connector 12">
            <a:extLst>
              <a:ext uri="{FF2B5EF4-FFF2-40B4-BE49-F238E27FC236}">
                <a16:creationId xmlns:a16="http://schemas.microsoft.com/office/drawing/2014/main" id="{8A54A0DA-7B93-7574-FB83-1BE5BE780446}"/>
              </a:ext>
            </a:extLst>
          </p:cNvPr>
          <p:cNvCxnSpPr/>
          <p:nvPr/>
        </p:nvCxnSpPr>
        <p:spPr>
          <a:xfrm flipH="1">
            <a:off x="10287000" y="5934710"/>
            <a:ext cx="1270" cy="21590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68386958-C11F-A9FC-CBEA-2CDDC84FAEE7}"/>
              </a:ext>
            </a:extLst>
          </p:cNvPr>
          <p:cNvCxnSpPr/>
          <p:nvPr/>
        </p:nvCxnSpPr>
        <p:spPr>
          <a:xfrm>
            <a:off x="10180320" y="6049010"/>
            <a:ext cx="215900"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F1079647-DCBE-F1F8-FC5C-9DAEE8486773}"/>
              </a:ext>
            </a:extLst>
          </p:cNvPr>
          <p:cNvSpPr txBox="1"/>
          <p:nvPr/>
        </p:nvSpPr>
        <p:spPr>
          <a:xfrm>
            <a:off x="10396220" y="5906770"/>
            <a:ext cx="1795780" cy="261610"/>
          </a:xfrm>
          <a:prstGeom prst="rect">
            <a:avLst/>
          </a:prstGeom>
          <a:noFill/>
        </p:spPr>
        <p:txBody>
          <a:bodyPr vert="horz" rtlCol="0">
            <a:spAutoFit/>
          </a:bodyPr>
          <a:lstStyle/>
          <a:p>
            <a:r>
              <a:rPr lang="en-US" sz="1100">
                <a:solidFill>
                  <a:srgbClr val="877E7B"/>
                </a:solidFill>
                <a:latin typeface="Segoe UI" panose="020B0502040204020203" pitchFamily="34" charset="0"/>
              </a:rPr>
              <a:t>DC  Charters Median</a:t>
            </a:r>
          </a:p>
        </p:txBody>
      </p:sp>
    </p:spTree>
    <p:extLst>
      <p:ext uri="{BB962C8B-B14F-4D97-AF65-F5344CB8AC3E}">
        <p14:creationId xmlns:p14="http://schemas.microsoft.com/office/powerpoint/2010/main" val="1265957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980B9"/>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8FDD47C-B836-2331-F9A0-10C803187DBB}"/>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1038860" y="457200"/>
            <a:ext cx="5056632" cy="6016752"/>
          </a:xfrm>
          <a:prstGeom prst="rect">
            <a:avLst/>
          </a:prstGeom>
        </p:spPr>
      </p:pic>
      <p:sp>
        <p:nvSpPr>
          <p:cNvPr id="4" name="TextBox 3">
            <a:extLst>
              <a:ext uri="{FF2B5EF4-FFF2-40B4-BE49-F238E27FC236}">
                <a16:creationId xmlns:a16="http://schemas.microsoft.com/office/drawing/2014/main" id="{5BC45F77-0D9F-3155-5638-14495FDA9356}"/>
              </a:ext>
            </a:extLst>
          </p:cNvPr>
          <p:cNvSpPr txBox="1"/>
          <p:nvPr/>
        </p:nvSpPr>
        <p:spPr>
          <a:xfrm>
            <a:off x="7823200" y="2466340"/>
            <a:ext cx="3797300" cy="553998"/>
          </a:xfrm>
          <a:prstGeom prst="rect">
            <a:avLst/>
          </a:prstGeom>
          <a:noFill/>
        </p:spPr>
        <p:txBody>
          <a:bodyPr vert="horz" rtlCol="0">
            <a:spAutoFit/>
          </a:bodyPr>
          <a:lstStyle/>
          <a:p>
            <a:r>
              <a:rPr lang="en-US" sz="3000" b="1">
                <a:solidFill>
                  <a:srgbClr val="FFFFFF"/>
                </a:solidFill>
                <a:latin typeface="Segoe UI" panose="020B0502040204020203" pitchFamily="34" charset="0"/>
              </a:rPr>
              <a:t>QUESTIONS?</a:t>
            </a:r>
          </a:p>
        </p:txBody>
      </p:sp>
      <p:sp>
        <p:nvSpPr>
          <p:cNvPr id="5" name="TextBox 4">
            <a:extLst>
              <a:ext uri="{FF2B5EF4-FFF2-40B4-BE49-F238E27FC236}">
                <a16:creationId xmlns:a16="http://schemas.microsoft.com/office/drawing/2014/main" id="{C1FD9652-E5B7-0CD9-CA74-67D8C46CC47A}"/>
              </a:ext>
            </a:extLst>
          </p:cNvPr>
          <p:cNvSpPr txBox="1"/>
          <p:nvPr/>
        </p:nvSpPr>
        <p:spPr>
          <a:xfrm>
            <a:off x="7124700" y="3020060"/>
            <a:ext cx="3797300" cy="1991186"/>
          </a:xfrm>
          <a:prstGeom prst="rect">
            <a:avLst/>
          </a:prstGeom>
          <a:noFill/>
        </p:spPr>
        <p:txBody>
          <a:bodyPr vert="horz" rtlCol="0">
            <a:spAutoFit/>
          </a:bodyPr>
          <a:lstStyle/>
          <a:p>
            <a:pPr algn="ctr">
              <a:lnSpc>
                <a:spcPct val="150000"/>
              </a:lnSpc>
            </a:pPr>
            <a:r>
              <a:rPr lang="en-US" sz="1400" b="1" dirty="0">
                <a:solidFill>
                  <a:srgbClr val="FFFFFF"/>
                </a:solidFill>
                <a:latin typeface="Segoe UI" panose="020B0502040204020203" pitchFamily="34" charset="0"/>
              </a:rPr>
              <a:t>Please contact your</a:t>
            </a:r>
          </a:p>
          <a:p>
            <a:pPr algn="ctr">
              <a:lnSpc>
                <a:spcPct val="150000"/>
              </a:lnSpc>
            </a:pPr>
            <a:r>
              <a:rPr lang="en-US" sz="1400" b="1" dirty="0" err="1">
                <a:solidFill>
                  <a:srgbClr val="FFFFFF"/>
                </a:solidFill>
                <a:latin typeface="Segoe UI" panose="020B0502040204020203" pitchFamily="34" charset="0"/>
              </a:rPr>
              <a:t>EdOps</a:t>
            </a:r>
            <a:r>
              <a:rPr lang="en-US" sz="1400" b="1" dirty="0">
                <a:solidFill>
                  <a:srgbClr val="FFFFFF"/>
                </a:solidFill>
                <a:latin typeface="Segoe UI" panose="020B0502040204020203" pitchFamily="34" charset="0"/>
              </a:rPr>
              <a:t> Finance Manager:</a:t>
            </a:r>
          </a:p>
          <a:p>
            <a:pPr algn="ctr">
              <a:lnSpc>
                <a:spcPct val="150000"/>
              </a:lnSpc>
            </a:pPr>
            <a:endParaRPr lang="en-US" sz="1400" b="1" dirty="0">
              <a:solidFill>
                <a:srgbClr val="FFFFFF"/>
              </a:solidFill>
              <a:latin typeface="Segoe UI" panose="020B0502040204020203" pitchFamily="34" charset="0"/>
            </a:endParaRPr>
          </a:p>
          <a:p>
            <a:pPr algn="ctr">
              <a:lnSpc>
                <a:spcPct val="150000"/>
              </a:lnSpc>
            </a:pPr>
            <a:r>
              <a:rPr lang="en-US" sz="1400" b="1" dirty="0">
                <a:solidFill>
                  <a:srgbClr val="FFFFFF"/>
                </a:solidFill>
                <a:latin typeface="Segoe UI" panose="020B0502040204020203" pitchFamily="34" charset="0"/>
              </a:rPr>
              <a:t>Ross Knorr</a:t>
            </a:r>
          </a:p>
          <a:p>
            <a:pPr algn="ctr">
              <a:lnSpc>
                <a:spcPct val="150000"/>
              </a:lnSpc>
            </a:pPr>
            <a:r>
              <a:rPr lang="en-US" sz="1400" b="1" dirty="0">
                <a:solidFill>
                  <a:srgbClr val="FFFFFF"/>
                </a:solidFill>
                <a:latin typeface="Segoe UI" panose="020B0502040204020203" pitchFamily="34" charset="0"/>
              </a:rPr>
              <a:t>ross@ed-ops.com</a:t>
            </a:r>
          </a:p>
          <a:p>
            <a:pPr algn="ctr">
              <a:lnSpc>
                <a:spcPct val="150000"/>
              </a:lnSpc>
            </a:pPr>
            <a:r>
              <a:rPr lang="en-US" sz="1400" b="1" dirty="0">
                <a:solidFill>
                  <a:srgbClr val="FFFFFF"/>
                </a:solidFill>
                <a:latin typeface="Segoe UI" panose="020B0502040204020203" pitchFamily="34" charset="0"/>
              </a:rPr>
              <a:t>773-835-2790</a:t>
            </a:r>
          </a:p>
        </p:txBody>
      </p:sp>
    </p:spTree>
    <p:extLst>
      <p:ext uri="{BB962C8B-B14F-4D97-AF65-F5344CB8AC3E}">
        <p14:creationId xmlns:p14="http://schemas.microsoft.com/office/powerpoint/2010/main" val="1716082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3D8490-3732-5999-4259-710873234113}"/>
              </a:ext>
            </a:extLst>
          </p:cNvPr>
          <p:cNvSpPr txBox="1"/>
          <p:nvPr/>
        </p:nvSpPr>
        <p:spPr>
          <a:xfrm>
            <a:off x="203200" y="68580"/>
            <a:ext cx="12192000" cy="646331"/>
          </a:xfrm>
          <a:prstGeom prst="rect">
            <a:avLst/>
          </a:prstGeom>
          <a:noFill/>
        </p:spPr>
        <p:txBody>
          <a:bodyPr vert="horz" rtlCol="0">
            <a:spAutoFit/>
          </a:bodyPr>
          <a:lstStyle/>
          <a:p>
            <a:r>
              <a:rPr lang="en-US" sz="3600" b="1">
                <a:solidFill>
                  <a:srgbClr val="000000"/>
                </a:solidFill>
                <a:latin typeface="Segoe UI" panose="020B0502040204020203" pitchFamily="34" charset="0"/>
              </a:rPr>
              <a:t>Appendix | Profit and Loss Changes</a:t>
            </a:r>
          </a:p>
        </p:txBody>
      </p:sp>
      <p:graphicFrame>
        <p:nvGraphicFramePr>
          <p:cNvPr id="3" name="Table 2">
            <a:extLst>
              <a:ext uri="{FF2B5EF4-FFF2-40B4-BE49-F238E27FC236}">
                <a16:creationId xmlns:a16="http://schemas.microsoft.com/office/drawing/2014/main" id="{F4E7C742-E80B-AB67-4F24-0C8D1DC7EA6F}"/>
              </a:ext>
            </a:extLst>
          </p:cNvPr>
          <p:cNvGraphicFramePr>
            <a:graphicFrameLocks noGrp="1"/>
          </p:cNvGraphicFramePr>
          <p:nvPr>
            <p:extLst>
              <p:ext uri="{D42A27DB-BD31-4B8C-83A1-F6EECF244321}">
                <p14:modId xmlns:p14="http://schemas.microsoft.com/office/powerpoint/2010/main" val="4255783683"/>
              </p:ext>
            </p:extLst>
          </p:nvPr>
        </p:nvGraphicFramePr>
        <p:xfrm>
          <a:off x="350519" y="816609"/>
          <a:ext cx="11029950" cy="5638800"/>
        </p:xfrm>
        <a:graphic>
          <a:graphicData uri="http://schemas.openxmlformats.org/drawingml/2006/table">
            <a:tbl>
              <a:tblPr/>
              <a:tblGrid>
                <a:gridCol w="184150">
                  <a:extLst>
                    <a:ext uri="{9D8B030D-6E8A-4147-A177-3AD203B41FA5}">
                      <a16:colId xmlns:a16="http://schemas.microsoft.com/office/drawing/2014/main" val="2453775317"/>
                    </a:ext>
                  </a:extLst>
                </a:gridCol>
                <a:gridCol w="2250440">
                  <a:extLst>
                    <a:ext uri="{9D8B030D-6E8A-4147-A177-3AD203B41FA5}">
                      <a16:colId xmlns:a16="http://schemas.microsoft.com/office/drawing/2014/main" val="2638783043"/>
                    </a:ext>
                  </a:extLst>
                </a:gridCol>
                <a:gridCol w="976630">
                  <a:extLst>
                    <a:ext uri="{9D8B030D-6E8A-4147-A177-3AD203B41FA5}">
                      <a16:colId xmlns:a16="http://schemas.microsoft.com/office/drawing/2014/main" val="2856064367"/>
                    </a:ext>
                  </a:extLst>
                </a:gridCol>
                <a:gridCol w="930910">
                  <a:extLst>
                    <a:ext uri="{9D8B030D-6E8A-4147-A177-3AD203B41FA5}">
                      <a16:colId xmlns:a16="http://schemas.microsoft.com/office/drawing/2014/main" val="1151357958"/>
                    </a:ext>
                  </a:extLst>
                </a:gridCol>
                <a:gridCol w="857250">
                  <a:extLst>
                    <a:ext uri="{9D8B030D-6E8A-4147-A177-3AD203B41FA5}">
                      <a16:colId xmlns:a16="http://schemas.microsoft.com/office/drawing/2014/main" val="2754285023"/>
                    </a:ext>
                  </a:extLst>
                </a:gridCol>
                <a:gridCol w="213360">
                  <a:extLst>
                    <a:ext uri="{9D8B030D-6E8A-4147-A177-3AD203B41FA5}">
                      <a16:colId xmlns:a16="http://schemas.microsoft.com/office/drawing/2014/main" val="3545273026"/>
                    </a:ext>
                  </a:extLst>
                </a:gridCol>
                <a:gridCol w="5617210">
                  <a:extLst>
                    <a:ext uri="{9D8B030D-6E8A-4147-A177-3AD203B41FA5}">
                      <a16:colId xmlns:a16="http://schemas.microsoft.com/office/drawing/2014/main" val="110079295"/>
                    </a:ext>
                  </a:extLst>
                </a:gridCol>
              </a:tblGrid>
              <a:tr h="152400">
                <a:tc gridSpan="2">
                  <a:txBody>
                    <a:bodyPr/>
                    <a:lstStyle/>
                    <a:p>
                      <a:pPr algn="l" fontAlgn="b">
                        <a:buNone/>
                      </a:pPr>
                      <a:r>
                        <a:rPr lang="en-US" sz="1000" b="1" i="0" u="none" strike="noStrike">
                          <a:solidFill>
                            <a:srgbClr val="FFFFFF"/>
                          </a:solidFill>
                          <a:effectLst/>
                          <a:latin typeface="Segoe UI" panose="020B0502040204020203" pitchFamily="34" charset="0"/>
                        </a:rPr>
                        <a:t>Income Statement</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F2F2F2">
                          <a:alpha val="0"/>
                        </a:srgbClr>
                      </a:solidFill>
                      <a:prstDash val="solid"/>
                      <a:round/>
                      <a:headEnd type="none" w="med" len="med"/>
                      <a:tailEnd type="none" w="med" len="med"/>
                    </a:lnT>
                    <a:lnB w="12700">
                      <a:solidFill>
                        <a:schemeClr val="tx1"/>
                      </a:solidFill>
                    </a:lnB>
                    <a:solidFill>
                      <a:srgbClr val="000000"/>
                    </a:solidFill>
                  </a:tcPr>
                </a:tc>
                <a:tc hMerge="1">
                  <a:txBody>
                    <a:bodyPr/>
                    <a:lstStyle/>
                    <a:p>
                      <a:endParaRPr lang="en-US"/>
                    </a:p>
                  </a:txBody>
                  <a:tcPr/>
                </a:tc>
                <a:tc>
                  <a:txBody>
                    <a:bodyPr/>
                    <a:lstStyle/>
                    <a:p>
                      <a:pPr algn="ctr" fontAlgn="b">
                        <a:buNone/>
                      </a:pPr>
                      <a:r>
                        <a:rPr lang="en-US" sz="1000" b="1" i="0" u="none" strike="noStrike">
                          <a:solidFill>
                            <a:srgbClr val="FFFFFF"/>
                          </a:solidFill>
                          <a:effectLst/>
                          <a:latin typeface="Segoe UI" panose="020B0502040204020203" pitchFamily="34" charset="0"/>
                        </a:rPr>
                        <a:t>SY25-26</a:t>
                      </a:r>
                    </a:p>
                  </a:txBody>
                  <a:tcPr marL="0" marR="0" marT="0" marB="0" anchor="b">
                    <a:lnL>
                      <a:noFill/>
                    </a:lnL>
                    <a:lnR>
                      <a:noFill/>
                    </a:lnR>
                    <a:lnT w="12700" cap="flat" cmpd="sng" algn="ctr">
                      <a:solidFill>
                        <a:srgbClr val="F2F2F2">
                          <a:alpha val="0"/>
                        </a:srgbClr>
                      </a:solidFill>
                      <a:prstDash val="solid"/>
                      <a:round/>
                      <a:headEnd type="none" w="med" len="med"/>
                      <a:tailEnd type="none" w="med" len="med"/>
                    </a:lnT>
                    <a:lnB w="12700">
                      <a:solidFill>
                        <a:schemeClr val="tx1"/>
                      </a:solidFill>
                    </a:lnB>
                    <a:solidFill>
                      <a:srgbClr val="000000"/>
                    </a:solidFill>
                  </a:tcPr>
                </a:tc>
                <a:tc>
                  <a:txBody>
                    <a:bodyPr/>
                    <a:lstStyle/>
                    <a:p>
                      <a:pPr algn="ctr" fontAlgn="b">
                        <a:buNone/>
                      </a:pPr>
                      <a:r>
                        <a:rPr lang="en-US" sz="1000" b="1" i="0" u="none" strike="noStrike">
                          <a:solidFill>
                            <a:srgbClr val="FFFFFF"/>
                          </a:solidFill>
                          <a:effectLst/>
                          <a:latin typeface="Segoe UI" panose="020B0502040204020203" pitchFamily="34" charset="0"/>
                        </a:rPr>
                        <a:t>SY26-27</a:t>
                      </a:r>
                    </a:p>
                  </a:txBody>
                  <a:tcPr marL="0" marR="0" marT="0" marB="0" anchor="b">
                    <a:lnL>
                      <a:noFill/>
                    </a:lnL>
                    <a:lnR>
                      <a:noFill/>
                    </a:lnR>
                    <a:lnT w="12700" cap="flat" cmpd="sng" algn="ctr">
                      <a:solidFill>
                        <a:srgbClr val="F2F2F2">
                          <a:alpha val="0"/>
                        </a:srgbClr>
                      </a:solidFill>
                      <a:prstDash val="solid"/>
                      <a:round/>
                      <a:headEnd type="none" w="med" len="med"/>
                      <a:tailEnd type="none" w="med" len="med"/>
                    </a:lnT>
                    <a:lnB w="12700">
                      <a:solidFill>
                        <a:schemeClr val="tx1"/>
                      </a:solidFill>
                    </a:lnB>
                    <a:solidFill>
                      <a:srgbClr val="000000"/>
                    </a:solidFill>
                  </a:tcPr>
                </a:tc>
                <a:tc>
                  <a:txBody>
                    <a:bodyPr/>
                    <a:lstStyle/>
                    <a:p>
                      <a:pPr algn="ctr" fontAlgn="b">
                        <a:buNone/>
                      </a:pPr>
                      <a:r>
                        <a:rPr lang="en-US" sz="1000" b="1" i="0" u="none" strike="noStrike">
                          <a:solidFill>
                            <a:srgbClr val="FFFFFF"/>
                          </a:solidFill>
                          <a:effectLst/>
                          <a:latin typeface="Segoe UI" panose="020B0502040204020203" pitchFamily="34" charset="0"/>
                        </a:rPr>
                        <a:t>Difference</a:t>
                      </a:r>
                    </a:p>
                  </a:txBody>
                  <a:tcPr marL="0" marR="0" marT="0" marB="0" anchor="b">
                    <a:lnL>
                      <a:noFill/>
                    </a:lnL>
                    <a:lnR>
                      <a:noFill/>
                    </a:lnR>
                    <a:lnT w="12700" cap="flat" cmpd="sng" algn="ctr">
                      <a:solidFill>
                        <a:srgbClr val="F2F2F2">
                          <a:alpha val="0"/>
                        </a:srgbClr>
                      </a:solidFill>
                      <a:prstDash val="solid"/>
                      <a:round/>
                      <a:headEnd type="none" w="med" len="med"/>
                      <a:tailEnd type="none" w="med" len="med"/>
                    </a:lnT>
                    <a:lnB w="12700">
                      <a:solidFill>
                        <a:schemeClr val="tx1"/>
                      </a:solidFill>
                    </a:lnB>
                    <a:solidFill>
                      <a:srgbClr val="000000"/>
                    </a:solidFill>
                  </a:tcPr>
                </a:tc>
                <a:tc>
                  <a:txBody>
                    <a:bodyPr/>
                    <a:lstStyle/>
                    <a:p>
                      <a:pPr algn="ctr" fontAlgn="b">
                        <a:buNone/>
                      </a:pPr>
                      <a:endParaRPr lang="en-US" sz="1000" b="1" i="0" u="none" strike="noStrike">
                        <a:solidFill>
                          <a:srgbClr val="FFFFFF"/>
                        </a:solidFill>
                        <a:effectLst/>
                        <a:latin typeface="Segoe UI" panose="020B0502040204020203" pitchFamily="34" charset="0"/>
                      </a:endParaRPr>
                    </a:p>
                  </a:txBody>
                  <a:tcPr marL="0" marR="0" marT="0" marB="0" anchor="b">
                    <a:lnL>
                      <a:noFill/>
                    </a:lnL>
                    <a:lnR>
                      <a:noFill/>
                    </a:lnR>
                    <a:lnT w="12700" cap="flat" cmpd="sng" algn="ctr">
                      <a:solidFill>
                        <a:srgbClr val="F2F2F2">
                          <a:alpha val="0"/>
                        </a:srgbClr>
                      </a:solidFill>
                      <a:prstDash val="solid"/>
                      <a:round/>
                      <a:headEnd type="none" w="med" len="med"/>
                      <a:tailEnd type="none" w="med" len="med"/>
                    </a:lnT>
                    <a:lnB w="12700">
                      <a:solidFill>
                        <a:schemeClr val="tx1"/>
                      </a:solidFill>
                    </a:lnB>
                    <a:solidFill>
                      <a:srgbClr val="000000"/>
                    </a:solidFill>
                  </a:tcPr>
                </a:tc>
                <a:tc>
                  <a:txBody>
                    <a:bodyPr/>
                    <a:lstStyle/>
                    <a:p>
                      <a:pPr algn="l" fontAlgn="b">
                        <a:buNone/>
                      </a:pPr>
                      <a:r>
                        <a:rPr lang="en-US" sz="1000" b="1" i="0" u="none" strike="noStrike" dirty="0">
                          <a:solidFill>
                            <a:srgbClr val="FFFFFF"/>
                          </a:solidFill>
                          <a:effectLst/>
                          <a:latin typeface="Segoe UI" panose="020B0502040204020203" pitchFamily="34" charset="0"/>
                        </a:rPr>
                        <a:t>Comments</a:t>
                      </a:r>
                    </a:p>
                  </a:txBody>
                  <a:tcPr marL="0" marR="0" marT="0" marB="0" anchor="b">
                    <a:lnL>
                      <a:noFill/>
                    </a:lnL>
                    <a:lnR>
                      <a:noFill/>
                    </a:lnR>
                    <a:lnT w="12700" cap="flat" cmpd="sng" algn="ctr">
                      <a:solidFill>
                        <a:srgbClr val="F2F2F2">
                          <a:alpha val="0"/>
                        </a:srgbClr>
                      </a:solidFill>
                      <a:prstDash val="solid"/>
                      <a:round/>
                      <a:headEnd type="none" w="med" len="med"/>
                      <a:tailEnd type="none" w="med" len="med"/>
                    </a:lnT>
                    <a:lnB w="12700">
                      <a:solidFill>
                        <a:schemeClr val="tx1"/>
                      </a:solidFill>
                    </a:lnB>
                    <a:solidFill>
                      <a:srgbClr val="000000"/>
                    </a:solidFill>
                  </a:tcPr>
                </a:tc>
                <a:extLst>
                  <a:ext uri="{0D108BD9-81ED-4DB2-BD59-A6C34878D82A}">
                    <a16:rowId xmlns:a16="http://schemas.microsoft.com/office/drawing/2014/main" val="2476236479"/>
                  </a:ext>
                </a:extLst>
              </a:tr>
              <a:tr h="152400">
                <a:tc gridSpan="2">
                  <a:txBody>
                    <a:bodyPr/>
                    <a:lstStyle/>
                    <a:p>
                      <a:pPr algn="l" fontAlgn="b">
                        <a:buNone/>
                      </a:pPr>
                      <a:r>
                        <a:rPr lang="en-US" sz="1000" b="0" i="0" u="none" strike="noStrike">
                          <a:solidFill>
                            <a:srgbClr val="000000"/>
                          </a:solidFill>
                          <a:effectLst/>
                          <a:latin typeface="Segoe UI" panose="020B0502040204020203" pitchFamily="34" charset="0"/>
                        </a:rPr>
                        <a:t>Revenue</a:t>
                      </a:r>
                    </a:p>
                  </a:txBody>
                  <a:tcPr marL="0" marR="0" marT="0" marB="0" anchor="b">
                    <a:lnL w="6350" cap="flat" cmpd="sng" algn="ctr">
                      <a:solidFill>
                        <a:srgbClr val="000000"/>
                      </a:solidFill>
                      <a:prstDash val="solid"/>
                      <a:round/>
                      <a:headEnd type="none" w="med" len="med"/>
                      <a:tailEnd type="none" w="med" len="med"/>
                    </a:lnL>
                    <a:lnR>
                      <a:noFill/>
                    </a:lnR>
                    <a:lnT w="12700">
                      <a:solidFill>
                        <a:schemeClr val="tx1"/>
                      </a:solidFill>
                    </a:lnT>
                    <a:lnB>
                      <a:noFill/>
                    </a:lnB>
                    <a:noFill/>
                  </a:tcPr>
                </a:tc>
                <a:tc hMerge="1">
                  <a:txBody>
                    <a:bodyPr/>
                    <a:lstStyle/>
                    <a:p>
                      <a:endParaRPr lang="en-US"/>
                    </a:p>
                  </a:txBody>
                  <a:tcPr/>
                </a:tc>
                <a:tc>
                  <a:txBody>
                    <a:bodyPr/>
                    <a:lstStyle/>
                    <a:p>
                      <a:pPr algn="r" fontAlgn="b">
                        <a:buNone/>
                      </a:pPr>
                      <a:r>
                        <a:rPr lang="en-US" sz="1000" b="0" i="0" u="none" strike="noStrike">
                          <a:effectLst/>
                          <a:latin typeface="Segoe UI" panose="020B0502040204020203" pitchFamily="34" charset="0"/>
                        </a:rPr>
                        <a:t> </a:t>
                      </a:r>
                    </a:p>
                  </a:txBody>
                  <a:tcPr marL="0" marR="0" marT="0" marB="0" anchor="b">
                    <a:lnL>
                      <a:noFill/>
                    </a:lnL>
                    <a:lnR>
                      <a:noFill/>
                    </a:lnR>
                    <a:lnT w="12700">
                      <a:solidFill>
                        <a:schemeClr val="tx1"/>
                      </a:solidFill>
                    </a:lnT>
                    <a:lnB>
                      <a:noFill/>
                    </a:lnB>
                    <a:noFill/>
                  </a:tcPr>
                </a:tc>
                <a:tc>
                  <a:txBody>
                    <a:bodyPr/>
                    <a:lstStyle/>
                    <a:p>
                      <a:pPr algn="r" fontAlgn="b">
                        <a:buNone/>
                      </a:pPr>
                      <a:r>
                        <a:rPr lang="en-US" sz="1000" b="0" i="0" u="none" strike="noStrike">
                          <a:effectLst/>
                          <a:latin typeface="Segoe UI" panose="020B0502040204020203" pitchFamily="34" charset="0"/>
                        </a:rPr>
                        <a:t> </a:t>
                      </a:r>
                    </a:p>
                  </a:txBody>
                  <a:tcPr marL="0" marR="0" marT="0" marB="0" anchor="b">
                    <a:lnL>
                      <a:noFill/>
                    </a:lnL>
                    <a:lnR>
                      <a:noFill/>
                    </a:lnR>
                    <a:lnT w="12700">
                      <a:solidFill>
                        <a:schemeClr val="tx1"/>
                      </a:solidFill>
                    </a:lnT>
                    <a:lnB>
                      <a:noFill/>
                    </a:lnB>
                    <a:noFill/>
                  </a:tcPr>
                </a:tc>
                <a:tc>
                  <a:txBody>
                    <a:bodyPr/>
                    <a:lstStyle/>
                    <a:p>
                      <a:pPr algn="l" fontAlgn="b">
                        <a:buNone/>
                      </a:pPr>
                      <a:r>
                        <a:rPr lang="en-US" sz="1000" b="0" i="0" u="none" strike="noStrike">
                          <a:effectLst/>
                          <a:latin typeface="Segoe UI" panose="020B0502040204020203" pitchFamily="34" charset="0"/>
                        </a:rPr>
                        <a:t> </a:t>
                      </a:r>
                    </a:p>
                  </a:txBody>
                  <a:tcPr marL="0" marR="0" marT="0" marB="0" anchor="b">
                    <a:lnL>
                      <a:noFill/>
                    </a:lnL>
                    <a:lnR>
                      <a:noFill/>
                    </a:lnR>
                    <a:lnT w="12700">
                      <a:solidFill>
                        <a:schemeClr val="tx1"/>
                      </a:solidFill>
                    </a:lnT>
                    <a:lnB>
                      <a:noFill/>
                    </a:lnB>
                    <a:noFill/>
                  </a:tcPr>
                </a:tc>
                <a:tc>
                  <a:txBody>
                    <a:bodyPr/>
                    <a:lstStyle/>
                    <a:p>
                      <a:pPr algn="l" fontAlgn="b">
                        <a:buNone/>
                      </a:pPr>
                      <a:endParaRPr lang="en-US" sz="1000" b="0" i="0" u="none" strike="noStrike">
                        <a:effectLst/>
                        <a:latin typeface="Segoe UI" panose="020B0502040204020203" pitchFamily="34" charset="0"/>
                      </a:endParaRPr>
                    </a:p>
                  </a:txBody>
                  <a:tcPr marL="0" marR="0" marT="0" marB="0" anchor="b">
                    <a:lnL>
                      <a:noFill/>
                    </a:lnL>
                    <a:lnR>
                      <a:noFill/>
                    </a:lnR>
                    <a:lnT w="12700">
                      <a:solidFill>
                        <a:schemeClr val="tx1"/>
                      </a:solid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w="12700">
                      <a:solidFill>
                        <a:schemeClr val="tx1"/>
                      </a:solidFill>
                    </a:lnT>
                    <a:lnB>
                      <a:noFill/>
                    </a:lnB>
                    <a:noFill/>
                  </a:tcPr>
                </a:tc>
                <a:extLst>
                  <a:ext uri="{0D108BD9-81ED-4DB2-BD59-A6C34878D82A}">
                    <a16:rowId xmlns:a16="http://schemas.microsoft.com/office/drawing/2014/main" val="3852504583"/>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State and Local Revenue</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7,105,598</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6,994,831</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(110,766)</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2.55% PPF rate increase; no facilities rate increase.</a:t>
                      </a:r>
                    </a:p>
                  </a:txBody>
                  <a:tcPr marL="0" marR="0" marT="0" marB="0" anchor="b">
                    <a:lnL>
                      <a:noFill/>
                    </a:lnL>
                    <a:lnR>
                      <a:noFill/>
                    </a:lnR>
                    <a:lnT>
                      <a:noFill/>
                    </a:lnT>
                    <a:lnB>
                      <a:noFill/>
                    </a:lnB>
                    <a:noFill/>
                  </a:tcPr>
                </a:tc>
                <a:extLst>
                  <a:ext uri="{0D108BD9-81ED-4DB2-BD59-A6C34878D82A}">
                    <a16:rowId xmlns:a16="http://schemas.microsoft.com/office/drawing/2014/main" val="1440062671"/>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Federal Revenue</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585,580</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581,879</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(3,701)</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endParaRPr lang="en-US" sz="1000" b="0" i="0" u="none" strike="noStrike" dirty="0">
                        <a:solidFill>
                          <a:srgbClr val="000000"/>
                        </a:solidFill>
                        <a:effectLst/>
                        <a:latin typeface="Segoe UI" panose="020B0502040204020203"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491259483"/>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Private Grants and Donations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151,211</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137,538</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(13,673)</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3996933991"/>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Earned Fees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26,222</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27,390</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1,168</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3528635263"/>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r>
                        <a:rPr lang="en-US" sz="1000" b="0" i="0" u="none" strike="noStrike">
                          <a:effectLst/>
                          <a:latin typeface="Segoe UI" panose="020B0502040204020203" pitchFamily="34" charset="0"/>
                        </a:rPr>
                        <a:t>Donated Revenue</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r>
                        <a:rPr lang="en-US" sz="1000" b="0" i="0" u="none" strike="noStrike">
                          <a:solidFill>
                            <a:srgbClr val="000000"/>
                          </a:solidFill>
                          <a:effectLst/>
                          <a:latin typeface="Segoe UI" panose="020B0502040204020203" pitchFamily="34" charset="0"/>
                        </a:rPr>
                        <a:t> </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extLst>
                  <a:ext uri="{0D108BD9-81ED-4DB2-BD59-A6C34878D82A}">
                    <a16:rowId xmlns:a16="http://schemas.microsoft.com/office/drawing/2014/main" val="1185916194"/>
                  </a:ext>
                </a:extLst>
              </a:tr>
              <a:tr h="152400">
                <a:tc gridSpan="2">
                  <a:txBody>
                    <a:bodyPr/>
                    <a:lstStyle/>
                    <a:p>
                      <a:pPr algn="l" fontAlgn="b">
                        <a:buNone/>
                      </a:pPr>
                      <a:r>
                        <a:rPr lang="en-US" sz="1000" b="1" i="0" u="none" strike="noStrike">
                          <a:solidFill>
                            <a:srgbClr val="000000"/>
                          </a:solidFill>
                          <a:effectLst/>
                          <a:latin typeface="Segoe UI" panose="020B0502040204020203" pitchFamily="34" charset="0"/>
                        </a:rPr>
                        <a:t>Total Revenue</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a:noFill/>
                    </a:lnB>
                    <a:noFill/>
                  </a:tcPr>
                </a:tc>
                <a:tc hMerge="1">
                  <a:txBody>
                    <a:bodyPr/>
                    <a:lstStyle/>
                    <a:p>
                      <a:endParaRPr lang="en-US"/>
                    </a:p>
                  </a:txBody>
                  <a:tcPr/>
                </a:tc>
                <a:tc>
                  <a:txBody>
                    <a:bodyPr/>
                    <a:lstStyle/>
                    <a:p>
                      <a:pPr algn="r" fontAlgn="b">
                        <a:buNone/>
                      </a:pPr>
                      <a:r>
                        <a:rPr lang="en-US" sz="1000" b="1" i="0" u="none" strike="noStrike">
                          <a:effectLst/>
                          <a:latin typeface="Segoe UI" panose="020B0502040204020203" pitchFamily="34" charset="0"/>
                        </a:rPr>
                        <a:t>7,868,611</a:t>
                      </a: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tc>
                  <a:txBody>
                    <a:bodyPr/>
                    <a:lstStyle/>
                    <a:p>
                      <a:pPr algn="r" fontAlgn="b">
                        <a:buNone/>
                      </a:pPr>
                      <a:r>
                        <a:rPr lang="en-US" sz="1000" b="1" i="0" u="none" strike="noStrike">
                          <a:effectLst/>
                          <a:latin typeface="Segoe UI" panose="020B0502040204020203" pitchFamily="34" charset="0"/>
                        </a:rPr>
                        <a:t>7,741,639</a:t>
                      </a: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tc>
                  <a:txBody>
                    <a:bodyPr/>
                    <a:lstStyle/>
                    <a:p>
                      <a:pPr algn="r" fontAlgn="b">
                        <a:buNone/>
                      </a:pPr>
                      <a:r>
                        <a:rPr lang="en-US" sz="1000" b="1" i="0" u="none" strike="noStrike">
                          <a:effectLst/>
                          <a:latin typeface="Segoe UI" panose="020B0502040204020203" pitchFamily="34" charset="0"/>
                        </a:rPr>
                        <a:t>(126,972)</a:t>
                      </a: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tc>
                  <a:txBody>
                    <a:bodyPr/>
                    <a:lstStyle/>
                    <a:p>
                      <a:pPr algn="l" fontAlgn="b">
                        <a:buNone/>
                      </a:pPr>
                      <a:r>
                        <a:rPr lang="en-US" sz="1000" b="1" i="0" u="none" strike="noStrike" dirty="0">
                          <a:solidFill>
                            <a:srgbClr val="000000"/>
                          </a:solidFill>
                          <a:effectLst/>
                          <a:latin typeface="Segoe UI" panose="020B0502040204020203" pitchFamily="34" charset="0"/>
                        </a:rPr>
                        <a:t> </a:t>
                      </a: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extLst>
                  <a:ext uri="{0D108BD9-81ED-4DB2-BD59-A6C34878D82A}">
                    <a16:rowId xmlns:a16="http://schemas.microsoft.com/office/drawing/2014/main" val="2038336982"/>
                  </a:ext>
                </a:extLst>
              </a:tr>
              <a:tr h="152400">
                <a:tc gridSpan="2">
                  <a:txBody>
                    <a:bodyPr/>
                    <a:lstStyle/>
                    <a:p>
                      <a:pPr algn="l" fontAlgn="b">
                        <a:buNone/>
                      </a:pPr>
                      <a:r>
                        <a:rPr lang="en-US" sz="1000" b="0" i="0" u="none" strike="noStrike">
                          <a:solidFill>
                            <a:srgbClr val="000000"/>
                          </a:solidFill>
                          <a:effectLst/>
                          <a:latin typeface="Segoe UI" panose="020B0502040204020203" pitchFamily="34" charset="0"/>
                        </a:rPr>
                        <a:t>Operating Expense</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hMerge="1">
                  <a:txBody>
                    <a:bodyPr/>
                    <a:lstStyle/>
                    <a:p>
                      <a:endParaRPr lang="en-US"/>
                    </a:p>
                  </a:txBody>
                  <a:tcPr/>
                </a:tc>
                <a:tc>
                  <a:txBody>
                    <a:bodyPr/>
                    <a:lstStyle/>
                    <a:p>
                      <a:pPr algn="r" fontAlgn="b">
                        <a:buNone/>
                      </a:pPr>
                      <a:r>
                        <a:rPr lang="en-US" sz="1000" b="0" i="0" u="none" strike="noStrike">
                          <a:effectLst/>
                          <a:latin typeface="Segoe UI" panose="020B0502040204020203" pitchFamily="34" charset="0"/>
                        </a:rPr>
                        <a:t> </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 </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 </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3350375804"/>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Salaries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3,507,382</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3,671,882</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(164,500)</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3% EOY increase for non-instructional staff; increased instructional scale</a:t>
                      </a:r>
                    </a:p>
                  </a:txBody>
                  <a:tcPr marL="0" marR="0" marT="0" marB="0" anchor="b">
                    <a:lnL>
                      <a:noFill/>
                    </a:lnL>
                    <a:lnR>
                      <a:noFill/>
                    </a:lnR>
                    <a:lnT>
                      <a:noFill/>
                    </a:lnT>
                    <a:lnB>
                      <a:noFill/>
                    </a:lnB>
                    <a:noFill/>
                  </a:tcPr>
                </a:tc>
                <a:extLst>
                  <a:ext uri="{0D108BD9-81ED-4DB2-BD59-A6C34878D82A}">
                    <a16:rowId xmlns:a16="http://schemas.microsoft.com/office/drawing/2014/main" val="461196857"/>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Benefits and Taxes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607,279</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631,345</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(24,066)</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279918577"/>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Contracted Staff</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14,125</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14,125</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1933060052"/>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Staff-Related Costs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83,380</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71,738</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11,641</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1375181940"/>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Rent</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501,482</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511,482</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(10,000)</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No growth in facilities rate means no rent increase; higher property insurance assumed.</a:t>
                      </a:r>
                    </a:p>
                  </a:txBody>
                  <a:tcPr marL="0" marR="0" marT="0" marB="0" anchor="b">
                    <a:lnL>
                      <a:noFill/>
                    </a:lnL>
                    <a:lnR>
                      <a:noFill/>
                    </a:lnR>
                    <a:lnT>
                      <a:noFill/>
                    </a:lnT>
                    <a:lnB>
                      <a:noFill/>
                    </a:lnB>
                    <a:noFill/>
                  </a:tcPr>
                </a:tc>
                <a:extLst>
                  <a:ext uri="{0D108BD9-81ED-4DB2-BD59-A6C34878D82A}">
                    <a16:rowId xmlns:a16="http://schemas.microsoft.com/office/drawing/2014/main" val="939860793"/>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Occupancy Service</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550,861</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552,875</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(2,014)</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endParaRPr lang="en-US" sz="1000" b="0" i="0" u="none" strike="noStrike" dirty="0">
                        <a:solidFill>
                          <a:srgbClr val="000000"/>
                        </a:solidFill>
                        <a:effectLst/>
                        <a:latin typeface="Segoe UI" panose="020B0502040204020203"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255418648"/>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Direct Student Expense</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899,626</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965,639</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(66,013)</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1169671754"/>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Office &amp; Business Expense</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738,435</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678,958</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59,477</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2529644264"/>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Donated Expense</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1523484703"/>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r>
                        <a:rPr lang="en-US" sz="1000" b="0" i="0" u="none" strike="noStrike">
                          <a:effectLst/>
                          <a:latin typeface="Segoe UI" panose="020B0502040204020203" pitchFamily="34" charset="0"/>
                        </a:rPr>
                        <a:t>Contingency</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79,488</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77,416</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2,072</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1% of revenue.</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extLst>
                  <a:ext uri="{0D108BD9-81ED-4DB2-BD59-A6C34878D82A}">
                    <a16:rowId xmlns:a16="http://schemas.microsoft.com/office/drawing/2014/main" val="951209141"/>
                  </a:ext>
                </a:extLst>
              </a:tr>
              <a:tr h="152400">
                <a:tc gridSpan="2">
                  <a:txBody>
                    <a:bodyPr/>
                    <a:lstStyle/>
                    <a:p>
                      <a:pPr algn="l" fontAlgn="b">
                        <a:buNone/>
                      </a:pPr>
                      <a:r>
                        <a:rPr lang="en-US" sz="1000" b="1" i="0" u="none" strike="noStrike">
                          <a:solidFill>
                            <a:srgbClr val="000000"/>
                          </a:solidFill>
                          <a:effectLst/>
                          <a:latin typeface="Segoe UI" panose="020B0502040204020203" pitchFamily="34" charset="0"/>
                        </a:rPr>
                        <a:t>Total Operating Expense</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hMerge="1">
                  <a:txBody>
                    <a:bodyPr/>
                    <a:lstStyle/>
                    <a:p>
                      <a:endParaRPr lang="en-US"/>
                    </a:p>
                  </a:txBody>
                  <a:tcPr/>
                </a:tc>
                <a:tc>
                  <a:txBody>
                    <a:bodyPr/>
                    <a:lstStyle/>
                    <a:p>
                      <a:pPr algn="r" fontAlgn="b">
                        <a:buNone/>
                      </a:pPr>
                      <a:r>
                        <a:rPr lang="en-US" sz="1000" b="1" i="0" u="none" strike="noStrike">
                          <a:effectLst/>
                          <a:latin typeface="Segoe UI" panose="020B0502040204020203" pitchFamily="34" charset="0"/>
                        </a:rPr>
                        <a:t>6,982,057</a:t>
                      </a: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7,161,337</a:t>
                      </a: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179,279</a:t>
                      </a: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l" fontAlgn="b">
                        <a:buNone/>
                      </a:pPr>
                      <a:r>
                        <a:rPr lang="en-US" sz="1000" b="1" i="0" u="none" strike="noStrike" dirty="0">
                          <a:solidFill>
                            <a:srgbClr val="000000"/>
                          </a:solidFill>
                          <a:effectLst/>
                          <a:latin typeface="Segoe UI" panose="020B0502040204020203" pitchFamily="34" charset="0"/>
                        </a:rPr>
                        <a:t> </a:t>
                      </a: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extLst>
                  <a:ext uri="{0D108BD9-81ED-4DB2-BD59-A6C34878D82A}">
                    <a16:rowId xmlns:a16="http://schemas.microsoft.com/office/drawing/2014/main" val="2602627192"/>
                  </a:ext>
                </a:extLst>
              </a:tr>
              <a:tr h="152400">
                <a:tc gridSpan="2">
                  <a:txBody>
                    <a:bodyPr/>
                    <a:lstStyle/>
                    <a:p>
                      <a:pPr algn="l" fontAlgn="b">
                        <a:buNone/>
                      </a:pPr>
                      <a:r>
                        <a:rPr lang="en-US" sz="1000" b="1" i="0" u="none" strike="noStrike">
                          <a:solidFill>
                            <a:srgbClr val="000000"/>
                          </a:solidFill>
                          <a:effectLst/>
                          <a:latin typeface="Segoe UI" panose="020B0502040204020203" pitchFamily="34" charset="0"/>
                        </a:rPr>
                        <a:t>Net Operating Income</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a:noFill/>
                    </a:lnB>
                    <a:noFill/>
                  </a:tcPr>
                </a:tc>
                <a:tc hMerge="1">
                  <a:txBody>
                    <a:bodyPr/>
                    <a:lstStyle/>
                    <a:p>
                      <a:endParaRPr lang="en-US"/>
                    </a:p>
                  </a:txBody>
                  <a:tcPr/>
                </a:tc>
                <a:tc>
                  <a:txBody>
                    <a:bodyPr/>
                    <a:lstStyle/>
                    <a:p>
                      <a:pPr algn="r" fontAlgn="b">
                        <a:buNone/>
                      </a:pPr>
                      <a:r>
                        <a:rPr lang="en-US" sz="1000" b="1" i="0" u="none" strike="noStrike">
                          <a:effectLst/>
                          <a:latin typeface="Segoe UI" panose="020B0502040204020203" pitchFamily="34" charset="0"/>
                        </a:rPr>
                        <a:t>886,553</a:t>
                      </a: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tc>
                  <a:txBody>
                    <a:bodyPr/>
                    <a:lstStyle/>
                    <a:p>
                      <a:pPr algn="r" fontAlgn="b">
                        <a:buNone/>
                      </a:pPr>
                      <a:r>
                        <a:rPr lang="en-US" sz="1000" b="1" i="0" u="none" strike="noStrike">
                          <a:effectLst/>
                          <a:latin typeface="Segoe UI" panose="020B0502040204020203" pitchFamily="34" charset="0"/>
                        </a:rPr>
                        <a:t>580,302</a:t>
                      </a: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tc>
                  <a:txBody>
                    <a:bodyPr/>
                    <a:lstStyle/>
                    <a:p>
                      <a:pPr algn="r" fontAlgn="b">
                        <a:buNone/>
                      </a:pPr>
                      <a:r>
                        <a:rPr lang="en-US" sz="1000" b="1" i="0" u="none" strike="noStrike">
                          <a:effectLst/>
                          <a:latin typeface="Segoe UI" panose="020B0502040204020203" pitchFamily="34" charset="0"/>
                        </a:rPr>
                        <a:t>(306,251)</a:t>
                      </a: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a:noFill/>
                    </a:lnL>
                    <a:lnR>
                      <a:noFill/>
                    </a:lnR>
                    <a:lnT w="12700" cap="flat" cmpd="sng" algn="ctr">
                      <a:solidFill>
                        <a:srgbClr val="7F7F7F"/>
                      </a:solidFill>
                      <a:prstDash val="solid"/>
                      <a:round/>
                      <a:headEnd type="none" w="med" len="med"/>
                      <a:tailEnd type="none" w="med" len="med"/>
                    </a:lnT>
                    <a:lnB>
                      <a:noFill/>
                    </a:lnB>
                    <a:noFill/>
                  </a:tcPr>
                </a:tc>
                <a:extLst>
                  <a:ext uri="{0D108BD9-81ED-4DB2-BD59-A6C34878D82A}">
                    <a16:rowId xmlns:a16="http://schemas.microsoft.com/office/drawing/2014/main" val="1618104734"/>
                  </a:ext>
                </a:extLst>
              </a:tr>
              <a:tr h="152400">
                <a:tc gridSpan="2">
                  <a:txBody>
                    <a:bodyPr/>
                    <a:lstStyle/>
                    <a:p>
                      <a:pPr algn="l" fontAlgn="b">
                        <a:buNone/>
                      </a:pPr>
                      <a:r>
                        <a:rPr lang="en-US" sz="1000" b="0" i="0" u="none" strike="noStrike">
                          <a:solidFill>
                            <a:srgbClr val="000000"/>
                          </a:solidFill>
                          <a:effectLst/>
                          <a:latin typeface="Segoe UI" panose="020B0502040204020203" pitchFamily="34" charset="0"/>
                        </a:rPr>
                        <a:t>Interest, Depreciation</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hMerge="1">
                  <a:txBody>
                    <a:bodyPr/>
                    <a:lstStyle/>
                    <a:p>
                      <a:endParaRPr lang="en-US"/>
                    </a:p>
                  </a:txBody>
                  <a:tcPr/>
                </a:tc>
                <a:tc>
                  <a:txBody>
                    <a:bodyPr/>
                    <a:lstStyle/>
                    <a:p>
                      <a:pPr algn="r" fontAlgn="b">
                        <a:buNone/>
                      </a:pPr>
                      <a:r>
                        <a:rPr lang="en-US" sz="1000" b="0" i="0" u="none" strike="noStrike">
                          <a:effectLst/>
                          <a:latin typeface="Segoe UI" panose="020B0502040204020203" pitchFamily="34" charset="0"/>
                        </a:rPr>
                        <a:t> </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 </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 </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2032488320"/>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Depreciation and Amortization</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387,406</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395,742</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(8,337)</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2747488435"/>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r>
                        <a:rPr lang="en-US" sz="1000" b="0" i="0" u="none" strike="noStrike">
                          <a:effectLst/>
                          <a:latin typeface="Segoe UI" panose="020B0502040204020203" pitchFamily="34" charset="0"/>
                        </a:rPr>
                        <a:t>Interest</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210,845</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268,759</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(57,914)</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Higher interest rate on $1M less principal balance.</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extLst>
                  <a:ext uri="{0D108BD9-81ED-4DB2-BD59-A6C34878D82A}">
                    <a16:rowId xmlns:a16="http://schemas.microsoft.com/office/drawing/2014/main" val="2131546285"/>
                  </a:ext>
                </a:extLst>
              </a:tr>
              <a:tr h="152400">
                <a:tc gridSpan="2">
                  <a:txBody>
                    <a:bodyPr/>
                    <a:lstStyle/>
                    <a:p>
                      <a:pPr algn="l" fontAlgn="b">
                        <a:buNone/>
                      </a:pPr>
                      <a:r>
                        <a:rPr lang="en-US" sz="1000" b="1" i="0" u="none" strike="noStrike">
                          <a:solidFill>
                            <a:srgbClr val="000000"/>
                          </a:solidFill>
                          <a:effectLst/>
                          <a:latin typeface="Segoe UI" panose="020B0502040204020203" pitchFamily="34" charset="0"/>
                        </a:rPr>
                        <a:t>Total Expenses</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hMerge="1">
                  <a:txBody>
                    <a:bodyPr/>
                    <a:lstStyle/>
                    <a:p>
                      <a:endParaRPr lang="en-US"/>
                    </a:p>
                  </a:txBody>
                  <a:tcPr/>
                </a:tc>
                <a:tc>
                  <a:txBody>
                    <a:bodyPr/>
                    <a:lstStyle/>
                    <a:p>
                      <a:pPr algn="r" fontAlgn="b">
                        <a:buNone/>
                      </a:pPr>
                      <a:r>
                        <a:rPr lang="en-US" sz="1000" b="1" i="0" u="none" strike="noStrike">
                          <a:effectLst/>
                          <a:latin typeface="Segoe UI" panose="020B0502040204020203" pitchFamily="34" charset="0"/>
                        </a:rPr>
                        <a:t>7,580,308</a:t>
                      </a: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7,825,838</a:t>
                      </a: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245,530</a:t>
                      </a: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l" fontAlgn="b">
                        <a:buNone/>
                      </a:pPr>
                      <a:endParaRPr lang="en-US" sz="1000" b="1" i="0" u="none" strike="noStrike">
                        <a:effectLst/>
                        <a:latin typeface="Segoe UI" panose="020B0502040204020203" pitchFamily="34" charset="0"/>
                      </a:endParaRP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l" fontAlgn="b">
                        <a:buNone/>
                      </a:pPr>
                      <a:r>
                        <a:rPr lang="en-US" sz="1000" b="1" i="0" u="none" strike="noStrike" dirty="0">
                          <a:solidFill>
                            <a:srgbClr val="000000"/>
                          </a:solidFill>
                          <a:effectLst/>
                          <a:latin typeface="Segoe UI" panose="020B0502040204020203" pitchFamily="34" charset="0"/>
                        </a:rPr>
                        <a:t> </a:t>
                      </a:r>
                    </a:p>
                  </a:txBody>
                  <a:tcPr marL="0" marR="0" marT="0" marB="0" anchor="b">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extLst>
                  <a:ext uri="{0D108BD9-81ED-4DB2-BD59-A6C34878D82A}">
                    <a16:rowId xmlns:a16="http://schemas.microsoft.com/office/drawing/2014/main" val="332079896"/>
                  </a:ext>
                </a:extLst>
              </a:tr>
              <a:tr h="152400">
                <a:tc gridSpan="2">
                  <a:txBody>
                    <a:bodyPr/>
                    <a:lstStyle/>
                    <a:p>
                      <a:pPr algn="l" fontAlgn="b">
                        <a:buNone/>
                      </a:pPr>
                      <a:r>
                        <a:rPr lang="en-US" sz="1000" b="1" i="0" u="none" strike="noStrike">
                          <a:solidFill>
                            <a:srgbClr val="000000"/>
                          </a:solidFill>
                          <a:effectLst/>
                          <a:latin typeface="Segoe UI" panose="020B0502040204020203" pitchFamily="34" charset="0"/>
                        </a:rPr>
                        <a:t>Net Income</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r" fontAlgn="b">
                        <a:buNone/>
                      </a:pPr>
                      <a:r>
                        <a:rPr lang="en-US" sz="1000" b="1" i="0" u="none" strike="noStrike">
                          <a:effectLst/>
                          <a:latin typeface="Segoe UI" panose="020B0502040204020203" pitchFamily="34" charset="0"/>
                        </a:rPr>
                        <a:t>288,302</a:t>
                      </a: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(84,200)</a:t>
                      </a: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(372,502)</a:t>
                      </a: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000" b="1" i="0" u="none" strike="noStrike">
                        <a:effectLst/>
                        <a:latin typeface="Segoe UI" panose="020B0502040204020203" pitchFamily="34" charset="0"/>
                      </a:endParaRP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000" b="1" i="0" u="none" strike="noStrike" dirty="0">
                          <a:solidFill>
                            <a:srgbClr val="000000"/>
                          </a:solidFill>
                          <a:effectLst/>
                          <a:latin typeface="Segoe UI" panose="020B0502040204020203" pitchFamily="34" charset="0"/>
                        </a:rPr>
                        <a:t> </a:t>
                      </a: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4766946"/>
                  </a:ext>
                </a:extLst>
              </a:tr>
              <a:tr h="152400">
                <a:tc gridSpan="2">
                  <a:txBody>
                    <a:bodyPr/>
                    <a:lstStyle/>
                    <a:p>
                      <a:pPr algn="l" fontAlgn="b">
                        <a:buNone/>
                      </a:pPr>
                      <a:r>
                        <a:rPr lang="en-US" sz="1000" b="1" i="0" u="none" strike="noStrike">
                          <a:solidFill>
                            <a:srgbClr val="FFFFFF"/>
                          </a:solidFill>
                          <a:effectLst/>
                          <a:latin typeface="Segoe UI" panose="020B0502040204020203" pitchFamily="34" charset="0"/>
                        </a:rPr>
                        <a:t>Adjustments To Cash Flow</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a:solidFill>
                        <a:srgbClr val="F2F2F2"/>
                      </a:solidFill>
                    </a:lnB>
                    <a:solidFill>
                      <a:srgbClr val="000000"/>
                    </a:solidFill>
                  </a:tcPr>
                </a:tc>
                <a:tc hMerge="1">
                  <a:txBody>
                    <a:bodyPr/>
                    <a:lstStyle/>
                    <a:p>
                      <a:endParaRPr lang="en-US"/>
                    </a:p>
                  </a:txBody>
                  <a:tcPr/>
                </a:tc>
                <a:tc>
                  <a:txBody>
                    <a:bodyPr/>
                    <a:lstStyle/>
                    <a:p>
                      <a:pPr algn="ctr" fontAlgn="b">
                        <a:buNone/>
                      </a:pPr>
                      <a:r>
                        <a:rPr lang="en-US" sz="1000" b="1" i="0" u="none" strike="noStrike">
                          <a:solidFill>
                            <a:srgbClr val="FFFFFF"/>
                          </a:solidFill>
                          <a:effectLst/>
                          <a:latin typeface="Segoe UI" panose="020B0502040204020203" pitchFamily="34" charset="0"/>
                        </a:rPr>
                        <a:t>SY25-26</a:t>
                      </a:r>
                    </a:p>
                  </a:txBody>
                  <a:tcPr marL="0" marR="0" marT="0" marB="0" anchor="b">
                    <a:lnL>
                      <a:noFill/>
                    </a:lnL>
                    <a:lnR>
                      <a:noFill/>
                    </a:lnR>
                    <a:lnT w="6350" cap="flat" cmpd="sng" algn="ctr">
                      <a:solidFill>
                        <a:srgbClr val="000000"/>
                      </a:solidFill>
                      <a:prstDash val="solid"/>
                      <a:round/>
                      <a:headEnd type="none" w="med" len="med"/>
                      <a:tailEnd type="none" w="med" len="med"/>
                    </a:lnT>
                    <a:lnB w="12700">
                      <a:solidFill>
                        <a:srgbClr val="F2F2F2"/>
                      </a:solidFill>
                    </a:lnB>
                    <a:solidFill>
                      <a:srgbClr val="000000"/>
                    </a:solidFill>
                  </a:tcPr>
                </a:tc>
                <a:tc>
                  <a:txBody>
                    <a:bodyPr/>
                    <a:lstStyle/>
                    <a:p>
                      <a:pPr algn="ctr" fontAlgn="b">
                        <a:buNone/>
                      </a:pPr>
                      <a:r>
                        <a:rPr lang="en-US" sz="1000" b="1" i="0" u="none" strike="noStrike">
                          <a:solidFill>
                            <a:srgbClr val="FFFFFF"/>
                          </a:solidFill>
                          <a:effectLst/>
                          <a:latin typeface="Segoe UI" panose="020B0502040204020203" pitchFamily="34" charset="0"/>
                        </a:rPr>
                        <a:t>SY26-27</a:t>
                      </a:r>
                    </a:p>
                  </a:txBody>
                  <a:tcPr marL="0" marR="0" marT="0" marB="0" anchor="b">
                    <a:lnL>
                      <a:noFill/>
                    </a:lnL>
                    <a:lnR>
                      <a:noFill/>
                    </a:lnR>
                    <a:lnT w="6350" cap="flat" cmpd="sng" algn="ctr">
                      <a:solidFill>
                        <a:srgbClr val="000000"/>
                      </a:solidFill>
                      <a:prstDash val="solid"/>
                      <a:round/>
                      <a:headEnd type="none" w="med" len="med"/>
                      <a:tailEnd type="none" w="med" len="med"/>
                    </a:lnT>
                    <a:lnB w="12700">
                      <a:solidFill>
                        <a:srgbClr val="F2F2F2"/>
                      </a:solidFill>
                    </a:lnB>
                    <a:solidFill>
                      <a:srgbClr val="000000"/>
                    </a:solidFill>
                  </a:tcPr>
                </a:tc>
                <a:tc>
                  <a:txBody>
                    <a:bodyPr/>
                    <a:lstStyle/>
                    <a:p>
                      <a:pPr algn="ctr" fontAlgn="b">
                        <a:buNone/>
                      </a:pPr>
                      <a:r>
                        <a:rPr lang="en-US" sz="1000" b="1" i="0" u="none" strike="noStrike">
                          <a:solidFill>
                            <a:srgbClr val="FFFFFF"/>
                          </a:solidFill>
                          <a:effectLst/>
                          <a:latin typeface="Segoe UI" panose="020B0502040204020203" pitchFamily="34" charset="0"/>
                        </a:rPr>
                        <a:t>Difference</a:t>
                      </a:r>
                    </a:p>
                  </a:txBody>
                  <a:tcPr marL="0" marR="0" marT="0" marB="0" anchor="b">
                    <a:lnL>
                      <a:noFill/>
                    </a:lnL>
                    <a:lnR>
                      <a:noFill/>
                    </a:lnR>
                    <a:lnT w="6350" cap="flat" cmpd="sng" algn="ctr">
                      <a:solidFill>
                        <a:srgbClr val="000000"/>
                      </a:solidFill>
                      <a:prstDash val="solid"/>
                      <a:round/>
                      <a:headEnd type="none" w="med" len="med"/>
                      <a:tailEnd type="none" w="med" len="med"/>
                    </a:lnT>
                    <a:lnB w="12700">
                      <a:solidFill>
                        <a:srgbClr val="F2F2F2"/>
                      </a:solidFill>
                    </a:lnB>
                    <a:solidFill>
                      <a:srgbClr val="000000"/>
                    </a:solidFill>
                  </a:tcPr>
                </a:tc>
                <a:tc>
                  <a:txBody>
                    <a:bodyPr/>
                    <a:lstStyle/>
                    <a:p>
                      <a:pPr algn="l" fontAlgn="b">
                        <a:buNone/>
                      </a:pPr>
                      <a:endParaRPr lang="en-US" sz="1000" b="1" i="0" u="none" strike="noStrike">
                        <a:solidFill>
                          <a:srgbClr val="FFFFFF"/>
                        </a:solidFill>
                        <a:effectLst/>
                        <a:latin typeface="Segoe UI" panose="020B0502040204020203"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12700">
                      <a:solidFill>
                        <a:srgbClr val="F2F2F2"/>
                      </a:solidFill>
                    </a:lnB>
                    <a:solidFill>
                      <a:srgbClr val="000000"/>
                    </a:solidFill>
                  </a:tcPr>
                </a:tc>
                <a:tc>
                  <a:txBody>
                    <a:bodyPr/>
                    <a:lstStyle/>
                    <a:p>
                      <a:pPr algn="l" fontAlgn="b">
                        <a:buNone/>
                      </a:pPr>
                      <a:r>
                        <a:rPr lang="en-US" sz="1000" b="1" i="0" u="none" strike="noStrike" dirty="0">
                          <a:solidFill>
                            <a:srgbClr val="FFFFFF"/>
                          </a:solidFill>
                          <a:effectLst/>
                          <a:latin typeface="Segoe UI" panose="020B0502040204020203" pitchFamily="34" charset="0"/>
                        </a:rPr>
                        <a:t>Changes</a:t>
                      </a:r>
                    </a:p>
                  </a:txBody>
                  <a:tcPr marL="0" marR="0" marT="0" marB="0" anchor="b">
                    <a:lnL>
                      <a:noFill/>
                    </a:lnL>
                    <a:lnR>
                      <a:noFill/>
                    </a:lnR>
                    <a:lnT w="6350" cap="flat" cmpd="sng" algn="ctr">
                      <a:solidFill>
                        <a:srgbClr val="000000"/>
                      </a:solidFill>
                      <a:prstDash val="solid"/>
                      <a:round/>
                      <a:headEnd type="none" w="med" len="med"/>
                      <a:tailEnd type="none" w="med" len="med"/>
                    </a:lnT>
                    <a:lnB w="12700">
                      <a:solidFill>
                        <a:srgbClr val="F2F2F2"/>
                      </a:solidFill>
                    </a:lnB>
                    <a:solidFill>
                      <a:srgbClr val="000000"/>
                    </a:solidFill>
                  </a:tcPr>
                </a:tc>
                <a:extLst>
                  <a:ext uri="{0D108BD9-81ED-4DB2-BD59-A6C34878D82A}">
                    <a16:rowId xmlns:a16="http://schemas.microsoft.com/office/drawing/2014/main" val="2999293211"/>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w="12700">
                      <a:solidFill>
                        <a:srgbClr val="F2F2F2"/>
                      </a:solidFill>
                    </a:lnT>
                    <a:lnB>
                      <a:noFill/>
                    </a:lnB>
                    <a:noFill/>
                  </a:tcPr>
                </a:tc>
                <a:tc>
                  <a:txBody>
                    <a:bodyPr/>
                    <a:lstStyle/>
                    <a:p>
                      <a:pPr algn="l" fontAlgn="b">
                        <a:buNone/>
                      </a:pPr>
                      <a:r>
                        <a:rPr lang="en-US" sz="1000" b="1" i="0" u="none" strike="noStrike">
                          <a:effectLst/>
                          <a:latin typeface="Segoe UI" panose="020B0502040204020203" pitchFamily="34" charset="0"/>
                        </a:rPr>
                        <a:t>Net Income</a:t>
                      </a:r>
                    </a:p>
                  </a:txBody>
                  <a:tcPr marL="0" marR="0" marT="0" marB="0" anchor="b">
                    <a:lnL>
                      <a:noFill/>
                    </a:lnL>
                    <a:lnR>
                      <a:noFill/>
                    </a:lnR>
                    <a:lnT w="12700">
                      <a:solidFill>
                        <a:srgbClr val="F2F2F2"/>
                      </a:solid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288,302</a:t>
                      </a:r>
                    </a:p>
                  </a:txBody>
                  <a:tcPr marL="0" marR="0" marT="0" marB="0" anchor="b">
                    <a:lnL>
                      <a:noFill/>
                    </a:lnL>
                    <a:lnR>
                      <a:noFill/>
                    </a:lnR>
                    <a:lnT w="12700">
                      <a:solidFill>
                        <a:srgbClr val="F2F2F2"/>
                      </a:solid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(84,200)</a:t>
                      </a:r>
                    </a:p>
                  </a:txBody>
                  <a:tcPr marL="0" marR="0" marT="0" marB="0" anchor="b">
                    <a:lnL>
                      <a:noFill/>
                    </a:lnL>
                    <a:lnR>
                      <a:noFill/>
                    </a:lnR>
                    <a:lnT w="12700">
                      <a:solidFill>
                        <a:srgbClr val="F2F2F2"/>
                      </a:solid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(372,502)</a:t>
                      </a:r>
                    </a:p>
                  </a:txBody>
                  <a:tcPr marL="0" marR="0" marT="0" marB="0" anchor="b">
                    <a:lnL>
                      <a:noFill/>
                    </a:lnL>
                    <a:lnR>
                      <a:noFill/>
                    </a:lnR>
                    <a:lnT w="12700">
                      <a:solidFill>
                        <a:srgbClr val="F2F2F2"/>
                      </a:solidFill>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000" b="1" i="0" u="none" strike="noStrike">
                        <a:effectLst/>
                        <a:latin typeface="Segoe UI" panose="020B0502040204020203" pitchFamily="34" charset="0"/>
                      </a:endParaRPr>
                    </a:p>
                  </a:txBody>
                  <a:tcPr marL="0" marR="0" marT="0" marB="0" anchor="b">
                    <a:lnL>
                      <a:noFill/>
                    </a:lnL>
                    <a:lnR>
                      <a:noFill/>
                    </a:lnR>
                    <a:lnT w="12700">
                      <a:solidFill>
                        <a:srgbClr val="F2F2F2"/>
                      </a:solidFill>
                    </a:lnT>
                    <a:lnB w="6350" cap="flat" cmpd="sng" algn="ctr">
                      <a:solidFill>
                        <a:srgbClr val="000000"/>
                      </a:solidFill>
                      <a:prstDash val="solid"/>
                      <a:round/>
                      <a:headEnd type="none" w="med" len="med"/>
                      <a:tailEnd type="none" w="med" len="med"/>
                    </a:lnB>
                    <a:noFill/>
                  </a:tcPr>
                </a:tc>
                <a:tc>
                  <a:txBody>
                    <a:bodyPr/>
                    <a:lstStyle/>
                    <a:p>
                      <a:pPr algn="l" fontAlgn="b">
                        <a:buNone/>
                      </a:pPr>
                      <a:r>
                        <a:rPr lang="en-US" sz="1000" b="1" i="0" u="none" strike="noStrike" dirty="0">
                          <a:solidFill>
                            <a:srgbClr val="000000"/>
                          </a:solidFill>
                          <a:effectLst/>
                          <a:latin typeface="Segoe UI" panose="020B0502040204020203" pitchFamily="34" charset="0"/>
                        </a:rPr>
                        <a:t> </a:t>
                      </a:r>
                    </a:p>
                  </a:txBody>
                  <a:tcPr marL="0" marR="0" marT="0" marB="0" anchor="b">
                    <a:lnL>
                      <a:noFill/>
                    </a:lnL>
                    <a:lnR>
                      <a:noFill/>
                    </a:lnR>
                    <a:lnT w="12700">
                      <a:solidFill>
                        <a:srgbClr val="F2F2F2"/>
                      </a:solid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66876788"/>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Add Depreciation</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000" b="0" i="0" u="none" strike="noStrike">
                          <a:effectLst/>
                          <a:latin typeface="Segoe UI" panose="020B0502040204020203" pitchFamily="34" charset="0"/>
                        </a:rPr>
                        <a:t>382,128</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000" b="0" i="0" u="none" strike="noStrike">
                          <a:effectLst/>
                          <a:latin typeface="Segoe UI" panose="020B0502040204020203" pitchFamily="34" charset="0"/>
                        </a:rPr>
                        <a:t>395,742</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000" b="0" i="0" u="none" strike="noStrike">
                          <a:effectLst/>
                          <a:latin typeface="Segoe UI" panose="020B0502040204020203" pitchFamily="34" charset="0"/>
                        </a:rPr>
                        <a:t>13,614</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r>
                        <a:rPr lang="en-US" sz="1000" b="0" i="0" u="none" strike="noStrike">
                          <a:solidFill>
                            <a:srgbClr val="000000"/>
                          </a:solidFill>
                          <a:effectLst/>
                          <a:latin typeface="Segoe UI" panose="020B0502040204020203"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100974329"/>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Operating Fixed Assets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(53,263)</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(55,832)</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(2,569)</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3577863114"/>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Buildings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(51,566)</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(10,800)</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40,766</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1569739461"/>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Other Operating Activities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63,110</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13,222</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(49,888)</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endParaRPr lang="en-US" sz="1000" b="0" i="0" u="none" strike="noStrike" dirty="0">
                        <a:solidFill>
                          <a:srgbClr val="000000"/>
                        </a:solidFill>
                        <a:effectLst/>
                        <a:latin typeface="Segoe UI" panose="020B0502040204020203"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989167642"/>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Financing Activities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(142,437)</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(1,141,847)</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(999,410)</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Refinance </a:t>
                      </a:r>
                    </a:p>
                  </a:txBody>
                  <a:tcPr marL="0" marR="0" marT="0" marB="0" anchor="b">
                    <a:lnL>
                      <a:noFill/>
                    </a:lnL>
                    <a:lnR>
                      <a:noFill/>
                    </a:lnR>
                    <a:lnT>
                      <a:noFill/>
                    </a:lnT>
                    <a:lnB>
                      <a:noFill/>
                    </a:lnB>
                    <a:noFill/>
                  </a:tcPr>
                </a:tc>
                <a:extLst>
                  <a:ext uri="{0D108BD9-81ED-4DB2-BD59-A6C34878D82A}">
                    <a16:rowId xmlns:a16="http://schemas.microsoft.com/office/drawing/2014/main" val="690168428"/>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Per-Pupil Adjustments</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(0)</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0</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1866283329"/>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r>
                        <a:rPr lang="en-US" sz="1000" b="0" i="0" u="none" strike="noStrike">
                          <a:effectLst/>
                          <a:latin typeface="Segoe UI" panose="020B0502040204020203" pitchFamily="34" charset="0"/>
                        </a:rPr>
                        <a:t>Suspense</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a:noFill/>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a:noFill/>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a:noFill/>
                    </a:lnB>
                    <a:noFill/>
                  </a:tcPr>
                </a:tc>
                <a:tc>
                  <a:txBody>
                    <a:bodyPr/>
                    <a:lstStyle/>
                    <a:p>
                      <a:pPr algn="l" fontAlgn="b">
                        <a:buNone/>
                      </a:pPr>
                      <a:r>
                        <a:rPr lang="en-US" sz="1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noFill/>
                  </a:tcPr>
                </a:tc>
                <a:extLst>
                  <a:ext uri="{0D108BD9-81ED-4DB2-BD59-A6C34878D82A}">
                    <a16:rowId xmlns:a16="http://schemas.microsoft.com/office/drawing/2014/main" val="2639379981"/>
                  </a:ext>
                </a:extLst>
              </a:tr>
              <a:tr h="152400">
                <a:tc>
                  <a:txBody>
                    <a:bodyPr/>
                    <a:lstStyle/>
                    <a:p>
                      <a:pPr algn="l" fontAlgn="b">
                        <a:buNone/>
                      </a:pPr>
                      <a:r>
                        <a:rPr lang="en-US" sz="1000" b="1" i="0" u="none" strike="noStrike">
                          <a:solidFill>
                            <a:srgbClr val="000000"/>
                          </a:solidFill>
                          <a:effectLst/>
                          <a:latin typeface="Segoe UI" panose="020B0502040204020203"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r>
                        <a:rPr lang="en-US" sz="1000" b="0" i="0" u="none" strike="noStrike">
                          <a:effectLst/>
                          <a:latin typeface="Segoe UI" panose="020B0502040204020203" pitchFamily="34" charset="0"/>
                        </a:rPr>
                        <a:t>Facilities Project Adjustments</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r" fontAlgn="b">
                        <a:buNone/>
                      </a:pPr>
                      <a:r>
                        <a:rPr lang="en-US" sz="1000" b="0" i="0" u="none" strike="noStrike">
                          <a:effectLst/>
                          <a:latin typeface="Segoe UI" panose="020B0502040204020203" pitchFamily="34" charset="0"/>
                        </a:rPr>
                        <a:t>-</a:t>
                      </a: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endParaRPr lang="en-US" sz="1000" b="1" i="0" u="none" strike="noStrike">
                        <a:solidFill>
                          <a:srgbClr val="5B9BD5"/>
                        </a:solidFill>
                        <a:effectLst/>
                        <a:latin typeface="Segoe UI" panose="020B0502040204020203" pitchFamily="34" charset="0"/>
                      </a:endParaRP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tc>
                  <a:txBody>
                    <a:bodyPr/>
                    <a:lstStyle/>
                    <a:p>
                      <a:pPr algn="l" fontAlgn="b">
                        <a:buNone/>
                      </a:pPr>
                      <a:endParaRPr lang="en-US" sz="1000" b="0" i="0" u="none" strike="noStrike" dirty="0">
                        <a:solidFill>
                          <a:srgbClr val="000000"/>
                        </a:solidFill>
                        <a:effectLst/>
                        <a:latin typeface="Segoe UI" panose="020B0502040204020203" pitchFamily="34" charset="0"/>
                      </a:endParaRPr>
                    </a:p>
                  </a:txBody>
                  <a:tcPr marL="0" marR="0" marT="0" marB="0" anchor="b">
                    <a:lnL>
                      <a:noFill/>
                    </a:lnL>
                    <a:lnR>
                      <a:noFill/>
                    </a:lnR>
                    <a:lnT>
                      <a:noFill/>
                    </a:lnT>
                    <a:lnB w="12700" cap="flat" cmpd="sng" algn="ctr">
                      <a:solidFill>
                        <a:srgbClr val="7F7F7F"/>
                      </a:solidFill>
                      <a:prstDash val="solid"/>
                      <a:round/>
                      <a:headEnd type="none" w="med" len="med"/>
                      <a:tailEnd type="none" w="med" len="med"/>
                    </a:lnB>
                    <a:noFill/>
                  </a:tcPr>
                </a:tc>
                <a:extLst>
                  <a:ext uri="{0D108BD9-81ED-4DB2-BD59-A6C34878D82A}">
                    <a16:rowId xmlns:a16="http://schemas.microsoft.com/office/drawing/2014/main" val="597146378"/>
                  </a:ext>
                </a:extLst>
              </a:tr>
              <a:tr h="152400">
                <a:tc gridSpan="2">
                  <a:txBody>
                    <a:bodyPr/>
                    <a:lstStyle/>
                    <a:p>
                      <a:pPr algn="l" fontAlgn="b">
                        <a:buNone/>
                      </a:pPr>
                      <a:r>
                        <a:rPr lang="en-US" sz="1000" b="1" i="0" u="none" strike="noStrike">
                          <a:effectLst/>
                          <a:latin typeface="Segoe UI" panose="020B0502040204020203" pitchFamily="34" charset="0"/>
                        </a:rPr>
                        <a:t>Net cash increase for year</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6350" cap="flat" cmpd="sng" algn="ctr">
                      <a:solidFill>
                        <a:srgbClr val="000000">
                          <a:alpha val="0"/>
                        </a:srgbClr>
                      </a:solidFill>
                      <a:prstDash val="solid"/>
                      <a:round/>
                      <a:headEnd type="none" w="med" len="med"/>
                      <a:tailEnd type="none" w="med" len="med"/>
                    </a:lnB>
                    <a:noFill/>
                  </a:tcPr>
                </a:tc>
                <a:tc hMerge="1">
                  <a:txBody>
                    <a:bodyPr/>
                    <a:lstStyle/>
                    <a:p>
                      <a:endParaRPr lang="en-US"/>
                    </a:p>
                  </a:txBody>
                  <a:tcPr/>
                </a:tc>
                <a:tc>
                  <a:txBody>
                    <a:bodyPr/>
                    <a:lstStyle/>
                    <a:p>
                      <a:pPr algn="r" fontAlgn="b">
                        <a:buNone/>
                      </a:pPr>
                      <a:r>
                        <a:rPr lang="en-US" sz="1000" b="1" i="0" u="none" strike="noStrike">
                          <a:effectLst/>
                          <a:latin typeface="Segoe UI" panose="020B0502040204020203" pitchFamily="34" charset="0"/>
                        </a:rPr>
                        <a:t>486,275</a:t>
                      </a: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alpha val="0"/>
                        </a:srgbClr>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(883,714)</a:t>
                      </a: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alpha val="0"/>
                        </a:srgbClr>
                      </a:solidFill>
                      <a:prstDash val="solid"/>
                      <a:round/>
                      <a:headEnd type="none" w="med" len="med"/>
                      <a:tailEnd type="none" w="med" len="med"/>
                    </a:lnB>
                    <a:noFill/>
                  </a:tcPr>
                </a:tc>
                <a:tc>
                  <a:txBody>
                    <a:bodyPr/>
                    <a:lstStyle/>
                    <a:p>
                      <a:pPr algn="r" fontAlgn="b">
                        <a:buNone/>
                      </a:pPr>
                      <a:r>
                        <a:rPr lang="en-US" sz="1000" b="1" i="0" u="none" strike="noStrike">
                          <a:effectLst/>
                          <a:latin typeface="Segoe UI" panose="020B0502040204020203" pitchFamily="34" charset="0"/>
                        </a:rPr>
                        <a:t>(1,369,989)</a:t>
                      </a: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alpha val="0"/>
                        </a:srgbClr>
                      </a:solidFill>
                      <a:prstDash val="solid"/>
                      <a:round/>
                      <a:headEnd type="none" w="med" len="med"/>
                      <a:tailEnd type="none" w="med" len="med"/>
                    </a:lnB>
                    <a:noFill/>
                  </a:tcPr>
                </a:tc>
                <a:tc>
                  <a:txBody>
                    <a:bodyPr/>
                    <a:lstStyle/>
                    <a:p>
                      <a:pPr algn="l" fontAlgn="b">
                        <a:buNone/>
                      </a:pPr>
                      <a:endParaRPr lang="en-US" sz="1000" b="1" i="0" u="none" strike="noStrike" dirty="0">
                        <a:effectLst/>
                        <a:latin typeface="Segoe UI" panose="020B0502040204020203" pitchFamily="34" charset="0"/>
                      </a:endParaRP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alpha val="0"/>
                        </a:srgbClr>
                      </a:solidFill>
                      <a:prstDash val="solid"/>
                      <a:round/>
                      <a:headEnd type="none" w="med" len="med"/>
                      <a:tailEnd type="none" w="med" len="med"/>
                    </a:lnB>
                    <a:noFill/>
                  </a:tcPr>
                </a:tc>
                <a:tc>
                  <a:txBody>
                    <a:bodyPr/>
                    <a:lstStyle/>
                    <a:p>
                      <a:pPr algn="l" fontAlgn="b">
                        <a:buNone/>
                      </a:pPr>
                      <a:r>
                        <a:rPr lang="en-US" sz="1000" b="1" i="0" u="none" strike="noStrike" dirty="0">
                          <a:solidFill>
                            <a:srgbClr val="000000"/>
                          </a:solidFill>
                          <a:effectLst/>
                          <a:latin typeface="Segoe UI" panose="020B0502040204020203" pitchFamily="34" charset="0"/>
                        </a:rPr>
                        <a:t> </a:t>
                      </a:r>
                    </a:p>
                  </a:txBody>
                  <a:tcPr marL="0" marR="0" marT="0" marB="0" anchor="b">
                    <a:lnL>
                      <a:noFill/>
                    </a:lnL>
                    <a:lnR>
                      <a:noFill/>
                    </a:lnR>
                    <a:lnT w="12700" cap="flat" cmpd="sng" algn="ctr">
                      <a:solidFill>
                        <a:srgbClr val="7F7F7F"/>
                      </a:solidFill>
                      <a:prstDash val="solid"/>
                      <a:round/>
                      <a:headEnd type="none" w="med" len="med"/>
                      <a:tailEnd type="none" w="med" len="med"/>
                    </a:lnT>
                    <a:lnB w="6350" cap="flat" cmpd="sng" algn="ctr">
                      <a:solidFill>
                        <a:srgbClr val="000000">
                          <a:alpha val="0"/>
                        </a:srgbClr>
                      </a:solidFill>
                      <a:prstDash val="solid"/>
                      <a:round/>
                      <a:headEnd type="none" w="med" len="med"/>
                      <a:tailEnd type="none" w="med" len="med"/>
                    </a:lnB>
                    <a:noFill/>
                  </a:tcPr>
                </a:tc>
                <a:extLst>
                  <a:ext uri="{0D108BD9-81ED-4DB2-BD59-A6C34878D82A}">
                    <a16:rowId xmlns:a16="http://schemas.microsoft.com/office/drawing/2014/main" val="2897079967"/>
                  </a:ext>
                </a:extLst>
              </a:tr>
            </a:tbl>
          </a:graphicData>
        </a:graphic>
      </p:graphicFrame>
    </p:spTree>
    <p:extLst>
      <p:ext uri="{BB962C8B-B14F-4D97-AF65-F5344CB8AC3E}">
        <p14:creationId xmlns:p14="http://schemas.microsoft.com/office/powerpoint/2010/main" val="23197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4C09C4-1501-433C-2135-F6AEEDE5DD7E}"/>
              </a:ext>
            </a:extLst>
          </p:cNvPr>
          <p:cNvSpPr txBox="1"/>
          <p:nvPr/>
        </p:nvSpPr>
        <p:spPr>
          <a:xfrm>
            <a:off x="203200" y="68580"/>
            <a:ext cx="12192000" cy="646331"/>
          </a:xfrm>
          <a:prstGeom prst="rect">
            <a:avLst/>
          </a:prstGeom>
          <a:noFill/>
        </p:spPr>
        <p:txBody>
          <a:bodyPr vert="horz" rtlCol="0">
            <a:spAutoFit/>
          </a:bodyPr>
          <a:lstStyle/>
          <a:p>
            <a:r>
              <a:rPr lang="en-US" sz="3600" b="1">
                <a:solidFill>
                  <a:srgbClr val="000000"/>
                </a:solidFill>
                <a:latin typeface="Segoe UI" panose="020B0502040204020203" pitchFamily="34" charset="0"/>
              </a:rPr>
              <a:t>Executive Summary</a:t>
            </a:r>
          </a:p>
        </p:txBody>
      </p:sp>
      <p:sp>
        <p:nvSpPr>
          <p:cNvPr id="4" name="Rectangle 3">
            <a:extLst>
              <a:ext uri="{FF2B5EF4-FFF2-40B4-BE49-F238E27FC236}">
                <a16:creationId xmlns:a16="http://schemas.microsoft.com/office/drawing/2014/main" id="{79553BD6-709B-2D9B-BC1F-9331F117EB56}"/>
              </a:ext>
            </a:extLst>
          </p:cNvPr>
          <p:cNvSpPr/>
          <p:nvPr/>
        </p:nvSpPr>
        <p:spPr>
          <a:xfrm>
            <a:off x="3886392" y="982980"/>
            <a:ext cx="64770" cy="5875020"/>
          </a:xfrm>
          <a:prstGeom prst="rect">
            <a:avLst/>
          </a:prstGeom>
          <a:solidFill>
            <a:srgbClr val="D9D9D9">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26">
            <a:extLst>
              <a:ext uri="{FF2B5EF4-FFF2-40B4-BE49-F238E27FC236}">
                <a16:creationId xmlns:a16="http://schemas.microsoft.com/office/drawing/2014/main" id="{2AA7081E-C8EB-A221-6F0F-0C10F5B6B59F}"/>
              </a:ext>
            </a:extLst>
          </p:cNvPr>
          <p:cNvSpPr txBox="1"/>
          <p:nvPr/>
        </p:nvSpPr>
        <p:spPr>
          <a:xfrm>
            <a:off x="203200" y="982980"/>
            <a:ext cx="3481070" cy="5509200"/>
          </a:xfrm>
          <a:prstGeom prst="rect">
            <a:avLst/>
          </a:prstGeom>
        </p:spPr>
        <p:style>
          <a:lnRef idx="2">
            <a:schemeClr val="accent5"/>
          </a:lnRef>
          <a:fillRef idx="1">
            <a:schemeClr val="lt1"/>
          </a:fillRef>
          <a:effectRef idx="0">
            <a:schemeClr val="accent5"/>
          </a:effectRef>
          <a:fontRef idx="minor">
            <a:schemeClr val="dk1"/>
          </a:fontRef>
        </p:style>
        <p:txBody>
          <a:bodyPr vert="horz"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chemeClr val="tx1"/>
              </a:buClr>
            </a:pPr>
            <a:r>
              <a:rPr lang="en-US" sz="1600" b="1" dirty="0">
                <a:latin typeface="Segoe UI" panose="020B0502040204020203" pitchFamily="34" charset="0"/>
                <a:cs typeface="Segoe UI" panose="020B0502040204020203" pitchFamily="34" charset="0"/>
              </a:rPr>
              <a:t>Budget Process</a:t>
            </a:r>
          </a:p>
          <a:p>
            <a:pPr algn="l"/>
            <a:endParaRPr lang="en-US" sz="1400" b="0" i="0" u="none" strike="noStrike" baseline="0" dirty="0">
              <a:latin typeface="SegoeUI"/>
            </a:endParaRPr>
          </a:p>
          <a:p>
            <a:pPr algn="l"/>
            <a:r>
              <a:rPr lang="en-US" sz="1400" b="0" i="0" u="none" strike="noStrike" baseline="0" dirty="0">
                <a:latin typeface="SegoeUI"/>
              </a:rPr>
              <a:t>● PCSB requires a 2-year budget, so the budget presented here represents our assumptions for both FY27 and FY28. As we do every year, we will re-budget FY28 </a:t>
            </a:r>
            <a:r>
              <a:rPr lang="en-US" sz="1400" dirty="0">
                <a:latin typeface="SegoeUI"/>
              </a:rPr>
              <a:t>in the first half of 2027; you are voting on the FY27 budget while the FY28 budget is just a preview of our initial assumptions</a:t>
            </a:r>
            <a:r>
              <a:rPr lang="en-US" sz="1400" b="0" i="0" u="none" strike="noStrike" baseline="0" dirty="0">
                <a:latin typeface="SegoeUI"/>
              </a:rPr>
              <a:t>.</a:t>
            </a:r>
            <a:br>
              <a:rPr lang="en-US" sz="1400" b="0" i="0" u="none" strike="noStrike" baseline="0" dirty="0">
                <a:latin typeface="SegoeUI"/>
              </a:rPr>
            </a:br>
            <a:endParaRPr lang="en-US" sz="1400" b="0" i="0" u="none" strike="noStrike" baseline="0" dirty="0">
              <a:latin typeface="SegoeUI"/>
            </a:endParaRPr>
          </a:p>
          <a:p>
            <a:pPr algn="l"/>
            <a:r>
              <a:rPr lang="en-US" sz="1400" b="0" i="0" u="none" strike="noStrike" baseline="0" dirty="0">
                <a:latin typeface="SegoeUI"/>
              </a:rPr>
              <a:t>● The school’s fiscal year (FY) runs July 1 – June 30, meaning the budgets cover</a:t>
            </a:r>
          </a:p>
          <a:p>
            <a:pPr algn="l"/>
            <a:r>
              <a:rPr lang="en-US" sz="1400" b="0" i="0" u="none" strike="noStrike" baseline="0" dirty="0">
                <a:latin typeface="SegoeUI"/>
              </a:rPr>
              <a:t>7/1/2026 – 6/30/2027 and 7/1/2027-</a:t>
            </a:r>
          </a:p>
          <a:p>
            <a:pPr algn="l"/>
            <a:r>
              <a:rPr lang="en-US" sz="1400" b="0" i="0" u="none" strike="noStrike" baseline="0" dirty="0">
                <a:latin typeface="SegoeUI"/>
              </a:rPr>
              <a:t>6/30/2028.</a:t>
            </a:r>
            <a:br>
              <a:rPr lang="en-US" sz="1400" b="0" i="0" u="none" strike="noStrike" baseline="0" dirty="0">
                <a:latin typeface="SegoeUI"/>
              </a:rPr>
            </a:br>
            <a:endParaRPr lang="en-US" sz="1400" b="0" i="0" u="none" strike="noStrike" baseline="0" dirty="0">
              <a:latin typeface="SegoeUI"/>
            </a:endParaRPr>
          </a:p>
          <a:p>
            <a:pPr algn="l"/>
            <a:r>
              <a:rPr lang="en-US" sz="1400" b="0" i="0" u="none" strike="noStrike" baseline="0" dirty="0">
                <a:latin typeface="SegoeUI"/>
              </a:rPr>
              <a:t>● We developed this budget using</a:t>
            </a:r>
          </a:p>
          <a:p>
            <a:pPr algn="l"/>
            <a:r>
              <a:rPr lang="en-US" sz="1400" b="0" i="0" u="none" strike="noStrike" baseline="0" dirty="0">
                <a:latin typeface="SegoeUI"/>
              </a:rPr>
              <a:t>historical expense</a:t>
            </a:r>
            <a:r>
              <a:rPr lang="en-US" sz="1400" dirty="0">
                <a:latin typeface="SegoeUI"/>
              </a:rPr>
              <a:t> </a:t>
            </a:r>
            <a:r>
              <a:rPr lang="en-US" sz="1400" b="0" i="0" u="none" strike="noStrike" baseline="0" dirty="0">
                <a:latin typeface="SegoeUI"/>
              </a:rPr>
              <a:t>information, the most recent communications from the D.C. Mayor’s office regarding revenue expectations, as well as our own targets for enrollment, staffing, and program.</a:t>
            </a:r>
            <a:br>
              <a:rPr lang="en-US" sz="1400" b="0" i="0" u="none" strike="noStrike" baseline="0" dirty="0">
                <a:latin typeface="SegoeUI"/>
              </a:rPr>
            </a:br>
            <a:endParaRPr lang="en-US" sz="1400" b="0" i="0" u="none" strike="noStrike" baseline="0" dirty="0">
              <a:latin typeface="SegoeUI"/>
            </a:endParaRPr>
          </a:p>
          <a:p>
            <a:pPr algn="l"/>
            <a:r>
              <a:rPr lang="en-US" sz="1400" b="0" i="0" u="none" strike="noStrike" baseline="0" dirty="0">
                <a:latin typeface="SegoeUI"/>
              </a:rPr>
              <a:t>● Detailed assumptions are outlined on</a:t>
            </a:r>
          </a:p>
          <a:p>
            <a:pPr algn="l"/>
            <a:r>
              <a:rPr lang="en-US" sz="1400" b="0" i="0" u="none" strike="noStrike" baseline="0" dirty="0">
                <a:latin typeface="SegoeUI"/>
              </a:rPr>
              <a:t>subsequent pages.</a:t>
            </a:r>
          </a:p>
          <a:p>
            <a:pPr algn="l"/>
            <a:endParaRPr lang="en-US" sz="1400" dirty="0">
              <a:latin typeface="Segoe UI" panose="020B0502040204020203" pitchFamily="34" charset="0"/>
              <a:cs typeface="Segoe UI" panose="020B0502040204020203" pitchFamily="34" charset="0"/>
            </a:endParaRPr>
          </a:p>
        </p:txBody>
      </p:sp>
      <p:sp>
        <p:nvSpPr>
          <p:cNvPr id="9" name="TextBox 27">
            <a:extLst>
              <a:ext uri="{FF2B5EF4-FFF2-40B4-BE49-F238E27FC236}">
                <a16:creationId xmlns:a16="http://schemas.microsoft.com/office/drawing/2014/main" id="{264801D1-B802-C6E3-F11D-FEB0F32894CC}"/>
              </a:ext>
            </a:extLst>
          </p:cNvPr>
          <p:cNvSpPr txBox="1"/>
          <p:nvPr/>
        </p:nvSpPr>
        <p:spPr>
          <a:xfrm>
            <a:off x="4272786" y="982979"/>
            <a:ext cx="7780784" cy="5293757"/>
          </a:xfrm>
          <a:prstGeom prst="rect">
            <a:avLst/>
          </a:prstGeom>
          <a:solidFill>
            <a:schemeClr val="accent1">
              <a:lumMod val="20000"/>
              <a:lumOff val="80000"/>
            </a:schemeClr>
          </a:solidFill>
        </p:spPr>
        <p:txBody>
          <a:bodyPr vert="horz"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chemeClr val="tx1"/>
              </a:buClr>
            </a:pPr>
            <a:r>
              <a:rPr lang="en-US" sz="1600" b="1" dirty="0">
                <a:latin typeface="Segoe UI" panose="020B0502040204020203" pitchFamily="34" charset="0"/>
                <a:cs typeface="Segoe UI" panose="020B0502040204020203" pitchFamily="34" charset="0"/>
              </a:rPr>
              <a:t>Budget Overview &amp; Strategic Priorities</a:t>
            </a:r>
          </a:p>
          <a:p>
            <a:pPr>
              <a:buClr>
                <a:schemeClr val="tx1"/>
              </a:buClr>
            </a:pPr>
            <a:endParaRPr lang="en-US" sz="1200" b="1" dirty="0">
              <a:latin typeface="Segoe UI" panose="020B0502040204020203" pitchFamily="34" charset="0"/>
              <a:cs typeface="Segoe UI" panose="020B0502040204020203" pitchFamily="34" charset="0"/>
            </a:endParaRPr>
          </a:p>
          <a:p>
            <a:pPr algn="l">
              <a:spcBef>
                <a:spcPts val="600"/>
              </a:spcBef>
            </a:pPr>
            <a:r>
              <a:rPr lang="en-US" sz="1200" b="0" i="0" u="none" strike="noStrike" baseline="0" dirty="0">
                <a:solidFill>
                  <a:srgbClr val="000000"/>
                </a:solidFill>
                <a:latin typeface="SegoeUI"/>
              </a:rPr>
              <a:t>The FY27 budget </a:t>
            </a:r>
            <a:r>
              <a:rPr lang="en-US" sz="1200" dirty="0">
                <a:solidFill>
                  <a:srgbClr val="000000"/>
                </a:solidFill>
                <a:latin typeface="SegoeUI"/>
              </a:rPr>
              <a:t>has a positive </a:t>
            </a:r>
            <a:r>
              <a:rPr lang="en-US" sz="1200" i="1" dirty="0">
                <a:solidFill>
                  <a:srgbClr val="000000"/>
                </a:solidFill>
                <a:latin typeface="SegoeUI"/>
              </a:rPr>
              <a:t>operating margin</a:t>
            </a:r>
            <a:r>
              <a:rPr lang="en-US" sz="1200" dirty="0">
                <a:solidFill>
                  <a:srgbClr val="000000"/>
                </a:solidFill>
                <a:latin typeface="SegoeUI"/>
              </a:rPr>
              <a:t> – net income before depreciation and amortization (EBIDA) – though </a:t>
            </a:r>
            <a:r>
              <a:rPr lang="en-US" sz="1200" i="1" dirty="0">
                <a:solidFill>
                  <a:srgbClr val="000000"/>
                </a:solidFill>
                <a:latin typeface="SegoeUI"/>
              </a:rPr>
              <a:t>gross margin </a:t>
            </a:r>
            <a:r>
              <a:rPr lang="en-US" sz="1200" dirty="0">
                <a:solidFill>
                  <a:srgbClr val="000000"/>
                </a:solidFill>
                <a:latin typeface="SegoeUI"/>
              </a:rPr>
              <a:t>is slightly negative. The cause for the negative margin is related to our assumptions around a refinance of the current City First and OSSE loan debt, which mature in FY27. Though interest rates are not yet determined, </a:t>
            </a:r>
            <a:r>
              <a:rPr lang="en-US" sz="1200" b="1" dirty="0">
                <a:solidFill>
                  <a:srgbClr val="000000"/>
                </a:solidFill>
                <a:latin typeface="SegoeUI"/>
              </a:rPr>
              <a:t>we plan to refinance $4.5M of our principal balance (paying down approximately $1M</a:t>
            </a:r>
            <a:r>
              <a:rPr lang="en-US" sz="1200" dirty="0">
                <a:solidFill>
                  <a:srgbClr val="000000"/>
                </a:solidFill>
                <a:latin typeface="SegoeUI"/>
              </a:rPr>
              <a:t>).</a:t>
            </a:r>
          </a:p>
          <a:p>
            <a:pPr algn="l">
              <a:spcBef>
                <a:spcPts val="600"/>
              </a:spcBef>
            </a:pPr>
            <a:endParaRPr lang="en-US" sz="1200" dirty="0">
              <a:solidFill>
                <a:srgbClr val="000000"/>
              </a:solidFill>
              <a:latin typeface="SegoeUI"/>
            </a:endParaRPr>
          </a:p>
          <a:p>
            <a:pPr algn="l">
              <a:spcBef>
                <a:spcPts val="600"/>
              </a:spcBef>
            </a:pPr>
            <a:r>
              <a:rPr lang="en-US" sz="1200" dirty="0">
                <a:solidFill>
                  <a:srgbClr val="000000"/>
                </a:solidFill>
                <a:latin typeface="SegoeUI"/>
              </a:rPr>
              <a:t>The key assumptions in the FY27 budget are as follows:</a:t>
            </a:r>
          </a:p>
          <a:p>
            <a:pPr marL="742950" lvl="1" indent="-285750">
              <a:spcBef>
                <a:spcPts val="600"/>
              </a:spcBef>
              <a:buFont typeface="Arial" panose="020B0604020202020204" pitchFamily="34" charset="0"/>
              <a:buChar char="•"/>
            </a:pPr>
            <a:r>
              <a:rPr lang="en-US" sz="1200" dirty="0">
                <a:solidFill>
                  <a:srgbClr val="000000"/>
                </a:solidFill>
                <a:latin typeface="SegoeUI"/>
              </a:rPr>
              <a:t>Student enrollment target of 230 (with a 2% contingency – 5 students)</a:t>
            </a:r>
          </a:p>
          <a:p>
            <a:pPr marL="742950" lvl="1" indent="-285750">
              <a:spcBef>
                <a:spcPts val="600"/>
              </a:spcBef>
              <a:buFont typeface="Arial" panose="020B0604020202020204" pitchFamily="34" charset="0"/>
              <a:buChar char="•"/>
            </a:pPr>
            <a:r>
              <a:rPr lang="en-US" sz="1200" b="0" i="0" u="none" strike="noStrike" baseline="0" dirty="0">
                <a:solidFill>
                  <a:srgbClr val="000000"/>
                </a:solidFill>
                <a:latin typeface="SegoeUI"/>
              </a:rPr>
              <a:t>An expected </a:t>
            </a:r>
            <a:r>
              <a:rPr lang="en-US" sz="1200" dirty="0">
                <a:solidFill>
                  <a:srgbClr val="000000"/>
                </a:solidFill>
                <a:latin typeface="SegoeUI"/>
              </a:rPr>
              <a:t>2.55</a:t>
            </a:r>
            <a:r>
              <a:rPr lang="en-US" sz="1200" b="0" i="0" u="none" strike="noStrike" baseline="0" dirty="0">
                <a:solidFill>
                  <a:srgbClr val="000000"/>
                </a:solidFill>
                <a:latin typeface="SegoeUI"/>
              </a:rPr>
              <a:t>% increase in the foundation level per pupil allocation with a flat facilities rate.</a:t>
            </a:r>
          </a:p>
          <a:p>
            <a:pPr marL="742950" lvl="1" indent="-285750">
              <a:spcBef>
                <a:spcPts val="600"/>
              </a:spcBef>
              <a:buFont typeface="Arial" panose="020B0604020202020204" pitchFamily="34" charset="0"/>
              <a:buChar char="•"/>
            </a:pPr>
            <a:r>
              <a:rPr lang="en-US" sz="1200" b="0" i="0" u="none" strike="noStrike" baseline="0" dirty="0">
                <a:solidFill>
                  <a:srgbClr val="000000"/>
                </a:solidFill>
                <a:latin typeface="SegoeUI"/>
              </a:rPr>
              <a:t>An inflation assumption of 3% (faster than revenue growth)</a:t>
            </a:r>
          </a:p>
          <a:p>
            <a:pPr marL="742950" lvl="1" indent="-285750">
              <a:spcBef>
                <a:spcPts val="600"/>
              </a:spcBef>
              <a:buFont typeface="Arial" panose="020B0604020202020204" pitchFamily="34" charset="0"/>
              <a:buChar char="•"/>
            </a:pPr>
            <a:r>
              <a:rPr lang="en-US" sz="1200" dirty="0">
                <a:solidFill>
                  <a:srgbClr val="000000"/>
                </a:solidFill>
                <a:latin typeface="SegoeUI"/>
              </a:rPr>
              <a:t>Similar grant sources as in FY26.</a:t>
            </a:r>
          </a:p>
          <a:p>
            <a:pPr marL="742950" lvl="1" indent="-285750">
              <a:spcBef>
                <a:spcPts val="600"/>
              </a:spcBef>
              <a:buFont typeface="Arial" panose="020B0604020202020204" pitchFamily="34" charset="0"/>
              <a:buChar char="•"/>
            </a:pPr>
            <a:r>
              <a:rPr lang="en-US" sz="1200" dirty="0">
                <a:solidFill>
                  <a:srgbClr val="000000"/>
                </a:solidFill>
                <a:latin typeface="SegoeUI"/>
              </a:rPr>
              <a:t>A 4.5% interest rate on refinanced debt.</a:t>
            </a:r>
          </a:p>
          <a:p>
            <a:pPr marL="742950" lvl="1" indent="-285750">
              <a:spcBef>
                <a:spcPts val="600"/>
              </a:spcBef>
              <a:buFont typeface="Arial" panose="020B0604020202020204" pitchFamily="34" charset="0"/>
              <a:buChar char="•"/>
            </a:pPr>
            <a:endParaRPr lang="en-US" sz="1200" b="0" i="0" u="none" strike="noStrike" baseline="0" dirty="0">
              <a:solidFill>
                <a:srgbClr val="000000"/>
              </a:solidFill>
              <a:latin typeface="SegoeUI"/>
            </a:endParaRPr>
          </a:p>
          <a:p>
            <a:pPr>
              <a:spcBef>
                <a:spcPts val="600"/>
              </a:spcBef>
            </a:pPr>
            <a:r>
              <a:rPr lang="en-US" sz="1200" dirty="0">
                <a:solidFill>
                  <a:srgbClr val="000000"/>
                </a:solidFill>
                <a:latin typeface="SegoeUI"/>
              </a:rPr>
              <a:t>The budget reflects the below </a:t>
            </a:r>
            <a:r>
              <a:rPr lang="en-US" sz="1200" b="1" dirty="0">
                <a:solidFill>
                  <a:srgbClr val="000000"/>
                </a:solidFill>
                <a:latin typeface="SegoeUI"/>
              </a:rPr>
              <a:t>strategic priorities </a:t>
            </a:r>
            <a:r>
              <a:rPr lang="en-US" sz="1200" dirty="0">
                <a:solidFill>
                  <a:srgbClr val="000000"/>
                </a:solidFill>
                <a:latin typeface="SegoeUI"/>
              </a:rPr>
              <a:t>for the school:</a:t>
            </a:r>
          </a:p>
          <a:p>
            <a:pPr marL="742950" lvl="1" indent="-285750">
              <a:spcBef>
                <a:spcPts val="600"/>
              </a:spcBef>
              <a:buFont typeface="Arial" panose="020B0604020202020204" pitchFamily="34" charset="0"/>
              <a:buChar char="•"/>
            </a:pPr>
            <a:r>
              <a:rPr lang="en-US" sz="1200" dirty="0">
                <a:solidFill>
                  <a:srgbClr val="000000"/>
                </a:solidFill>
                <a:latin typeface="SegoeUI"/>
              </a:rPr>
              <a:t>Continued investment in human capital that will accelerate learning and create better student outcomes</a:t>
            </a:r>
          </a:p>
          <a:p>
            <a:pPr marL="742950" lvl="1" indent="-285750">
              <a:spcBef>
                <a:spcPts val="600"/>
              </a:spcBef>
              <a:buFont typeface="Arial" panose="020B0604020202020204" pitchFamily="34" charset="0"/>
              <a:buChar char="•"/>
            </a:pPr>
            <a:r>
              <a:rPr lang="en-US" sz="1200" dirty="0">
                <a:solidFill>
                  <a:srgbClr val="000000"/>
                </a:solidFill>
                <a:latin typeface="SegoeUI"/>
              </a:rPr>
              <a:t>A commitment to ensuring that the budget is sustainable </a:t>
            </a:r>
          </a:p>
          <a:p>
            <a:pPr marL="742950" lvl="1" indent="-285750">
              <a:spcBef>
                <a:spcPts val="600"/>
              </a:spcBef>
              <a:buFont typeface="Arial" panose="020B0604020202020204" pitchFamily="34" charset="0"/>
              <a:buChar char="•"/>
            </a:pPr>
            <a:r>
              <a:rPr lang="en-US" sz="1200" dirty="0">
                <a:solidFill>
                  <a:srgbClr val="000000"/>
                </a:solidFill>
                <a:latin typeface="SegoeUI"/>
              </a:rPr>
              <a:t>Growing our student enrollment back to pre-pandemic levels.</a:t>
            </a:r>
          </a:p>
        </p:txBody>
      </p:sp>
    </p:spTree>
    <p:extLst>
      <p:ext uri="{BB962C8B-B14F-4D97-AF65-F5344CB8AC3E}">
        <p14:creationId xmlns:p14="http://schemas.microsoft.com/office/powerpoint/2010/main" val="2820697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05066C7-209A-0BF6-BC8E-4DECE5F90C24}"/>
              </a:ext>
            </a:extLst>
          </p:cNvPr>
          <p:cNvSpPr txBox="1"/>
          <p:nvPr/>
        </p:nvSpPr>
        <p:spPr>
          <a:xfrm>
            <a:off x="203200" y="68580"/>
            <a:ext cx="12192000" cy="646331"/>
          </a:xfrm>
          <a:prstGeom prst="rect">
            <a:avLst/>
          </a:prstGeom>
          <a:noFill/>
        </p:spPr>
        <p:txBody>
          <a:bodyPr vert="horz" rtlCol="0">
            <a:spAutoFit/>
          </a:bodyPr>
          <a:lstStyle/>
          <a:p>
            <a:r>
              <a:rPr lang="en-US" sz="3600" b="1">
                <a:solidFill>
                  <a:srgbClr val="000000"/>
                </a:solidFill>
                <a:latin typeface="Segoe UI" panose="020B0502040204020203" pitchFamily="34" charset="0"/>
              </a:rPr>
              <a:t>Key Assumptions and Historical Context</a:t>
            </a:r>
          </a:p>
        </p:txBody>
      </p:sp>
      <p:sp>
        <p:nvSpPr>
          <p:cNvPr id="3" name="TextBox 2">
            <a:extLst>
              <a:ext uri="{FF2B5EF4-FFF2-40B4-BE49-F238E27FC236}">
                <a16:creationId xmlns:a16="http://schemas.microsoft.com/office/drawing/2014/main" id="{0329C278-3697-1526-6703-E6F1A6725658}"/>
              </a:ext>
            </a:extLst>
          </p:cNvPr>
          <p:cNvSpPr txBox="1"/>
          <p:nvPr/>
        </p:nvSpPr>
        <p:spPr>
          <a:xfrm>
            <a:off x="200660" y="869950"/>
            <a:ext cx="374269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ENROLLMENT</a:t>
            </a:r>
          </a:p>
        </p:txBody>
      </p:sp>
      <p:graphicFrame>
        <p:nvGraphicFramePr>
          <p:cNvPr id="4" name="DashboardChartEnrollStudents">
            <a:extLst>
              <a:ext uri="{FF2B5EF4-FFF2-40B4-BE49-F238E27FC236}">
                <a16:creationId xmlns:a16="http://schemas.microsoft.com/office/drawing/2014/main" id="{00000000-0008-0000-0300-000007000000}"/>
              </a:ext>
            </a:extLst>
          </p:cNvPr>
          <p:cNvGraphicFramePr>
            <a:graphicFrameLocks/>
          </p:cNvGraphicFramePr>
          <p:nvPr>
            <p:extLst>
              <p:ext uri="{D42A27DB-BD31-4B8C-83A1-F6EECF244321}">
                <p14:modId xmlns:p14="http://schemas.microsoft.com/office/powerpoint/2010/main" val="744411179"/>
              </p:ext>
            </p:extLst>
          </p:nvPr>
        </p:nvGraphicFramePr>
        <p:xfrm>
          <a:off x="520700" y="1530350"/>
          <a:ext cx="336423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8610B962-F362-FECC-C719-C829A2D807D5}"/>
              </a:ext>
            </a:extLst>
          </p:cNvPr>
          <p:cNvSpPr txBox="1"/>
          <p:nvPr/>
        </p:nvSpPr>
        <p:spPr>
          <a:xfrm>
            <a:off x="88900" y="4467860"/>
            <a:ext cx="3853180" cy="1169551"/>
          </a:xfrm>
          <a:prstGeom prst="rect">
            <a:avLst/>
          </a:prstGeom>
          <a:noFill/>
        </p:spPr>
        <p:txBody>
          <a:bodyPr vert="horz" rtlCol="0">
            <a:spAutoFit/>
          </a:bodyPr>
          <a:lstStyle/>
          <a:p>
            <a:r>
              <a:rPr lang="en-US" sz="1400" dirty="0">
                <a:solidFill>
                  <a:srgbClr val="404040"/>
                </a:solidFill>
                <a:latin typeface="Segoe UI" panose="020B0502040204020203" pitchFamily="34" charset="0"/>
              </a:rPr>
              <a:t>The FY27 budget assumes 230 students with a five student contingency; in other words, we are budgeting to receive revenue for only 225 students. Our goal is to continue to grow enrollment to reach pre-pandemic levels.</a:t>
            </a:r>
          </a:p>
        </p:txBody>
      </p:sp>
      <p:sp>
        <p:nvSpPr>
          <p:cNvPr id="6" name="Rectangle 5">
            <a:extLst>
              <a:ext uri="{FF2B5EF4-FFF2-40B4-BE49-F238E27FC236}">
                <a16:creationId xmlns:a16="http://schemas.microsoft.com/office/drawing/2014/main" id="{3C91E4D7-5E79-3E30-B990-AC02543D3120}"/>
              </a:ext>
            </a:extLst>
          </p:cNvPr>
          <p:cNvSpPr/>
          <p:nvPr/>
        </p:nvSpPr>
        <p:spPr>
          <a:xfrm>
            <a:off x="401066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F6A90E8-247C-E024-32F1-CE99EEAD978B}"/>
              </a:ext>
            </a:extLst>
          </p:cNvPr>
          <p:cNvSpPr txBox="1"/>
          <p:nvPr/>
        </p:nvSpPr>
        <p:spPr>
          <a:xfrm>
            <a:off x="4201160" y="869950"/>
            <a:ext cx="374269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LOCAL FUNDING INCREASE</a:t>
            </a:r>
          </a:p>
        </p:txBody>
      </p:sp>
      <p:graphicFrame>
        <p:nvGraphicFramePr>
          <p:cNvPr id="8" name="KeyAssumptionsFunding">
            <a:extLst>
              <a:ext uri="{FF2B5EF4-FFF2-40B4-BE49-F238E27FC236}">
                <a16:creationId xmlns:a16="http://schemas.microsoft.com/office/drawing/2014/main" id="{00000000-0008-0000-0300-00000A000000}"/>
              </a:ext>
            </a:extLst>
          </p:cNvPr>
          <p:cNvGraphicFramePr>
            <a:graphicFrameLocks/>
          </p:cNvGraphicFramePr>
          <p:nvPr>
            <p:extLst>
              <p:ext uri="{D42A27DB-BD31-4B8C-83A1-F6EECF244321}">
                <p14:modId xmlns:p14="http://schemas.microsoft.com/office/powerpoint/2010/main" val="2866968850"/>
              </p:ext>
            </p:extLst>
          </p:nvPr>
        </p:nvGraphicFramePr>
        <p:xfrm>
          <a:off x="4691380" y="1530350"/>
          <a:ext cx="27432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7ADE6F79-C142-FF72-0562-4F138B1045C6}"/>
              </a:ext>
            </a:extLst>
          </p:cNvPr>
          <p:cNvSpPr txBox="1"/>
          <p:nvPr/>
        </p:nvSpPr>
        <p:spPr>
          <a:xfrm>
            <a:off x="4089400" y="4467860"/>
            <a:ext cx="3853180" cy="1169551"/>
          </a:xfrm>
          <a:prstGeom prst="rect">
            <a:avLst/>
          </a:prstGeom>
          <a:noFill/>
        </p:spPr>
        <p:txBody>
          <a:bodyPr vert="horz" rtlCol="0">
            <a:spAutoFit/>
          </a:bodyPr>
          <a:lstStyle/>
          <a:p>
            <a:r>
              <a:rPr lang="en-US" sz="1400" dirty="0">
                <a:solidFill>
                  <a:srgbClr val="404040"/>
                </a:solidFill>
                <a:latin typeface="Segoe UI" panose="020B0502040204020203" pitchFamily="34" charset="0"/>
              </a:rPr>
              <a:t>In FY27 the PPF rate will increase by 2.55%, slightly less than in FY26. We also do not expect to receive teacher compensation funding as we did this year. In FY28 and beyond, we are assuming only a 2% increase.</a:t>
            </a:r>
          </a:p>
        </p:txBody>
      </p:sp>
      <p:sp>
        <p:nvSpPr>
          <p:cNvPr id="10" name="Rectangle 9">
            <a:extLst>
              <a:ext uri="{FF2B5EF4-FFF2-40B4-BE49-F238E27FC236}">
                <a16:creationId xmlns:a16="http://schemas.microsoft.com/office/drawing/2014/main" id="{2E7BF444-58C0-5F86-C10A-188C3C22CE29}"/>
              </a:ext>
            </a:extLst>
          </p:cNvPr>
          <p:cNvSpPr/>
          <p:nvPr/>
        </p:nvSpPr>
        <p:spPr>
          <a:xfrm>
            <a:off x="801116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1A50BF1-F064-F179-2853-0A1441B85880}"/>
              </a:ext>
            </a:extLst>
          </p:cNvPr>
          <p:cNvSpPr txBox="1"/>
          <p:nvPr/>
        </p:nvSpPr>
        <p:spPr>
          <a:xfrm>
            <a:off x="8201660" y="869950"/>
            <a:ext cx="374269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SALARY INCREASE</a:t>
            </a:r>
          </a:p>
        </p:txBody>
      </p:sp>
      <p:graphicFrame>
        <p:nvGraphicFramePr>
          <p:cNvPr id="12" name="KeyAssumptionsSalaries">
            <a:extLst>
              <a:ext uri="{FF2B5EF4-FFF2-40B4-BE49-F238E27FC236}">
                <a16:creationId xmlns:a16="http://schemas.microsoft.com/office/drawing/2014/main" id="{00000000-0008-0000-0300-00000B000000}"/>
              </a:ext>
            </a:extLst>
          </p:cNvPr>
          <p:cNvGraphicFramePr>
            <a:graphicFrameLocks/>
          </p:cNvGraphicFramePr>
          <p:nvPr>
            <p:extLst>
              <p:ext uri="{D42A27DB-BD31-4B8C-83A1-F6EECF244321}">
                <p14:modId xmlns:p14="http://schemas.microsoft.com/office/powerpoint/2010/main" val="2917519442"/>
              </p:ext>
            </p:extLst>
          </p:nvPr>
        </p:nvGraphicFramePr>
        <p:xfrm>
          <a:off x="8691880" y="1530350"/>
          <a:ext cx="27432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13" name="TextBox 12">
            <a:extLst>
              <a:ext uri="{FF2B5EF4-FFF2-40B4-BE49-F238E27FC236}">
                <a16:creationId xmlns:a16="http://schemas.microsoft.com/office/drawing/2014/main" id="{D75E3F2C-5524-FCA1-B50D-0B256EDD86A3}"/>
              </a:ext>
            </a:extLst>
          </p:cNvPr>
          <p:cNvSpPr txBox="1"/>
          <p:nvPr/>
        </p:nvSpPr>
        <p:spPr>
          <a:xfrm>
            <a:off x="8089900" y="4467860"/>
            <a:ext cx="3853180" cy="1169551"/>
          </a:xfrm>
          <a:prstGeom prst="rect">
            <a:avLst/>
          </a:prstGeom>
          <a:noFill/>
        </p:spPr>
        <p:txBody>
          <a:bodyPr vert="horz" rtlCol="0">
            <a:spAutoFit/>
          </a:bodyPr>
          <a:lstStyle/>
          <a:p>
            <a:r>
              <a:rPr lang="en-US" sz="1400" dirty="0">
                <a:solidFill>
                  <a:srgbClr val="404040"/>
                </a:solidFill>
                <a:latin typeface="Segoe UI" panose="020B0502040204020203" pitchFamily="34" charset="0"/>
              </a:rPr>
              <a:t>Teacher salaries continue to grow on our salary scale, which was increase for FY27. Non-instructional staff will see a 3% COLA. Percentage growth in salaries includes both salary growth and additional staffing.</a:t>
            </a:r>
          </a:p>
        </p:txBody>
      </p:sp>
    </p:spTree>
    <p:extLst>
      <p:ext uri="{BB962C8B-B14F-4D97-AF65-F5344CB8AC3E}">
        <p14:creationId xmlns:p14="http://schemas.microsoft.com/office/powerpoint/2010/main" val="1009831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EA3FFB1-53DB-2C42-A24F-3B3C6A483A7D}"/>
              </a:ext>
            </a:extLst>
          </p:cNvPr>
          <p:cNvSpPr txBox="1"/>
          <p:nvPr/>
        </p:nvSpPr>
        <p:spPr>
          <a:xfrm>
            <a:off x="203200" y="68580"/>
            <a:ext cx="12192000" cy="646331"/>
          </a:xfrm>
          <a:prstGeom prst="rect">
            <a:avLst/>
          </a:prstGeom>
          <a:noFill/>
        </p:spPr>
        <p:txBody>
          <a:bodyPr vert="horz" rtlCol="0">
            <a:spAutoFit/>
          </a:bodyPr>
          <a:lstStyle/>
          <a:p>
            <a:r>
              <a:rPr lang="en-US" sz="3600" b="1">
                <a:solidFill>
                  <a:srgbClr val="000000"/>
                </a:solidFill>
                <a:latin typeface="Segoe UI" panose="020B0502040204020203" pitchFamily="34" charset="0"/>
              </a:rPr>
              <a:t>Net Income and Gross Margin</a:t>
            </a:r>
          </a:p>
        </p:txBody>
      </p:sp>
      <p:sp>
        <p:nvSpPr>
          <p:cNvPr id="3" name="TextBox 2">
            <a:extLst>
              <a:ext uri="{FF2B5EF4-FFF2-40B4-BE49-F238E27FC236}">
                <a16:creationId xmlns:a16="http://schemas.microsoft.com/office/drawing/2014/main" id="{336C6FAF-277F-2107-D6AF-816D2732F90D}"/>
              </a:ext>
            </a:extLst>
          </p:cNvPr>
          <p:cNvSpPr txBox="1"/>
          <p:nvPr/>
        </p:nvSpPr>
        <p:spPr>
          <a:xfrm>
            <a:off x="612140" y="867410"/>
            <a:ext cx="274320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NET INCOME</a:t>
            </a:r>
          </a:p>
        </p:txBody>
      </p:sp>
      <mc:AlternateContent xmlns:mc="http://schemas.openxmlformats.org/markup-compatibility/2006" xmlns:cx1="http://schemas.microsoft.com/office/drawing/2015/9/8/chartex">
        <mc:Choice Requires="cx1">
          <p:graphicFrame>
            <p:nvGraphicFramePr>
              <p:cNvPr id="4" name="DashboardChartNetIncome">
                <a:extLst>
                  <a:ext uri="{FF2B5EF4-FFF2-40B4-BE49-F238E27FC236}">
                    <a16:creationId xmlns:a16="http://schemas.microsoft.com/office/drawing/2014/main" id="{00000000-0008-0000-0300-000009000000}"/>
                  </a:ext>
                </a:extLst>
              </p:cNvPr>
              <p:cNvGraphicFramePr>
                <a:graphicFrameLocks/>
              </p:cNvGraphicFramePr>
              <p:nvPr/>
            </p:nvGraphicFramePr>
            <p:xfrm>
              <a:off x="612140" y="1430020"/>
              <a:ext cx="2743200" cy="2743200"/>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4" name="DashboardChartNetIncome">
                <a:extLst>
                  <a:ext uri="{FF2B5EF4-FFF2-40B4-BE49-F238E27FC236}">
                    <a16:creationId xmlns:a16="http://schemas.microsoft.com/office/drawing/2014/main" id="{00000000-0008-0000-0300-000009000000}"/>
                  </a:ext>
                </a:extLst>
              </p:cNvPr>
              <p:cNvPicPr>
                <a:picLocks noGrp="1" noRot="1" noChangeAspect="1" noMove="1" noResize="1" noEditPoints="1" noAdjustHandles="1" noChangeArrowheads="1" noChangeShapeType="1"/>
              </p:cNvPicPr>
              <p:nvPr/>
            </p:nvPicPr>
            <p:blipFill>
              <a:blip r:embed="rId3"/>
              <a:stretch>
                <a:fillRect/>
              </a:stretch>
            </p:blipFill>
            <p:spPr>
              <a:xfrm>
                <a:off x="612140" y="1430020"/>
                <a:ext cx="2743200" cy="2743200"/>
              </a:xfrm>
              <a:prstGeom prst="rect">
                <a:avLst/>
              </a:prstGeom>
            </p:spPr>
          </p:pic>
        </mc:Fallback>
      </mc:AlternateContent>
      <p:graphicFrame>
        <p:nvGraphicFramePr>
          <p:cNvPr id="5" name="Table 4">
            <a:extLst>
              <a:ext uri="{FF2B5EF4-FFF2-40B4-BE49-F238E27FC236}">
                <a16:creationId xmlns:a16="http://schemas.microsoft.com/office/drawing/2014/main" id="{D59077C3-DD27-38BC-9702-F82478707E8B}"/>
              </a:ext>
            </a:extLst>
          </p:cNvPr>
          <p:cNvGraphicFramePr>
            <a:graphicFrameLocks noGrp="1"/>
          </p:cNvGraphicFramePr>
          <p:nvPr/>
        </p:nvGraphicFramePr>
        <p:xfrm>
          <a:off x="481330" y="4248149"/>
          <a:ext cx="3055874" cy="822960"/>
        </p:xfrm>
        <a:graphic>
          <a:graphicData uri="http://schemas.openxmlformats.org/drawingml/2006/table">
            <a:tbl>
              <a:tblPr>
                <a:tableStyleId>{8EC20E35-A176-4012-BC5E-935CFFF8708E}</a:tableStyleId>
              </a:tblPr>
              <a:tblGrid>
                <a:gridCol w="1659128">
                  <a:extLst>
                    <a:ext uri="{9D8B030D-6E8A-4147-A177-3AD203B41FA5}">
                      <a16:colId xmlns:a16="http://schemas.microsoft.com/office/drawing/2014/main" val="241738536"/>
                    </a:ext>
                  </a:extLst>
                </a:gridCol>
                <a:gridCol w="1396746">
                  <a:extLst>
                    <a:ext uri="{9D8B030D-6E8A-4147-A177-3AD203B41FA5}">
                      <a16:colId xmlns:a16="http://schemas.microsoft.com/office/drawing/2014/main" val="2938794151"/>
                    </a:ext>
                  </a:extLst>
                </a:gridCol>
              </a:tblGrid>
              <a:tr h="274320">
                <a:tc>
                  <a:txBody>
                    <a:bodyPr/>
                    <a:lstStyle/>
                    <a:p>
                      <a:pPr algn="l" fontAlgn="b">
                        <a:buNone/>
                      </a:pPr>
                      <a:r>
                        <a:rPr lang="en-US" sz="1200" b="0" u="none" strike="noStrike">
                          <a:effectLst/>
                          <a:latin typeface="Segoe UI" panose="020B0502040204020203" pitchFamily="34" charset="0"/>
                        </a:rPr>
                        <a:t>Revenue</a:t>
                      </a:r>
                      <a:endParaRPr lang="en-US" sz="1200" b="0" i="0" u="none" strike="noStrike">
                        <a:effectLst/>
                        <a:latin typeface="Segoe UI" panose="020B0502040204020203" pitchFamily="34" charset="0"/>
                      </a:endParaRPr>
                    </a:p>
                  </a:txBody>
                  <a:tcPr marL="127000" marR="0" marT="0" marB="0" anchor="ctr">
                    <a:lnL>
                      <a:noFill/>
                    </a:lnL>
                    <a:lnR>
                      <a:noFill/>
                    </a:lnR>
                    <a:lnT w="25400" cap="flat" cmpd="sng" algn="ctr">
                      <a:solidFill>
                        <a:schemeClr val="dk1">
                          <a:alpha val="0"/>
                        </a:schemeClr>
                      </a:solidFill>
                      <a:prstDash val="solid"/>
                      <a:round/>
                      <a:headEnd type="none" w="med" len="med"/>
                      <a:tailEnd type="none" w="med" len="med"/>
                    </a:lnT>
                    <a:lnB>
                      <a:noFill/>
                    </a:lnB>
                  </a:tcPr>
                </a:tc>
                <a:tc>
                  <a:txBody>
                    <a:bodyPr/>
                    <a:lstStyle/>
                    <a:p>
                      <a:pPr algn="r" fontAlgn="b">
                        <a:buNone/>
                      </a:pPr>
                      <a:r>
                        <a:rPr lang="en-US" sz="1200" b="0" u="none" strike="noStrike">
                          <a:effectLst/>
                          <a:latin typeface="Segoe UI" panose="020B0502040204020203" pitchFamily="34" charset="0"/>
                        </a:rPr>
                        <a:t>7,741,639</a:t>
                      </a:r>
                      <a:endParaRPr lang="en-US" sz="1200" b="0" i="0" u="none" strike="noStrike">
                        <a:effectLst/>
                        <a:latin typeface="Segoe UI" panose="020B0502040204020203" pitchFamily="34" charset="0"/>
                      </a:endParaRPr>
                    </a:p>
                  </a:txBody>
                  <a:tcPr marL="127000" marR="0" marT="0" marB="0" anchor="ctr">
                    <a:lnL>
                      <a:noFill/>
                    </a:lnL>
                    <a:lnR>
                      <a:noFill/>
                    </a:lnR>
                    <a:lnT w="25400" cap="flat" cmpd="sng" algn="ctr">
                      <a:solidFill>
                        <a:schemeClr val="dk1">
                          <a:alpha val="0"/>
                        </a:schemeClr>
                      </a:solidFill>
                      <a:prstDash val="solid"/>
                      <a:round/>
                      <a:headEnd type="none" w="med" len="med"/>
                      <a:tailEnd type="none" w="med" len="med"/>
                    </a:lnT>
                    <a:lnB>
                      <a:noFill/>
                    </a:lnB>
                  </a:tcPr>
                </a:tc>
                <a:extLst>
                  <a:ext uri="{0D108BD9-81ED-4DB2-BD59-A6C34878D82A}">
                    <a16:rowId xmlns:a16="http://schemas.microsoft.com/office/drawing/2014/main" val="394097410"/>
                  </a:ext>
                </a:extLst>
              </a:tr>
              <a:tr h="274320">
                <a:tc>
                  <a:txBody>
                    <a:bodyPr/>
                    <a:lstStyle/>
                    <a:p>
                      <a:pPr algn="l" fontAlgn="b">
                        <a:buNone/>
                      </a:pPr>
                      <a:r>
                        <a:rPr lang="en-US" sz="1200" b="0" u="none" strike="noStrike">
                          <a:effectLst/>
                          <a:latin typeface="Segoe UI" panose="020B0502040204020203" pitchFamily="34" charset="0"/>
                        </a:rPr>
                        <a:t>Expenses</a:t>
                      </a:r>
                      <a:endParaRPr lang="en-US" sz="1200" b="0" i="0" u="none" strike="noStrike">
                        <a:effectLst/>
                        <a:latin typeface="Segoe UI" panose="020B0502040204020203" pitchFamily="34" charset="0"/>
                      </a:endParaRPr>
                    </a:p>
                  </a:txBody>
                  <a:tcPr marL="127000" marR="0" marT="0" marB="0" anchor="ctr">
                    <a:lnL>
                      <a:noFill/>
                    </a:lnL>
                    <a:lnR>
                      <a:noFill/>
                    </a:lnR>
                    <a:lnT>
                      <a:noFill/>
                    </a:lnT>
                    <a:lnB w="3175">
                      <a:solidFill>
                        <a:schemeClr val="tx1"/>
                      </a:solidFill>
                    </a:lnB>
                  </a:tcPr>
                </a:tc>
                <a:tc>
                  <a:txBody>
                    <a:bodyPr/>
                    <a:lstStyle/>
                    <a:p>
                      <a:pPr algn="r" fontAlgn="b">
                        <a:buNone/>
                      </a:pPr>
                      <a:r>
                        <a:rPr lang="en-US" sz="1200" b="0" u="none" strike="noStrike">
                          <a:effectLst/>
                          <a:latin typeface="Segoe UI" panose="020B0502040204020203" pitchFamily="34" charset="0"/>
                        </a:rPr>
                        <a:t>7,773,753</a:t>
                      </a:r>
                      <a:endParaRPr lang="en-US" sz="1200" b="0" i="0" u="none" strike="noStrike">
                        <a:effectLst/>
                        <a:latin typeface="Segoe UI" panose="020B0502040204020203" pitchFamily="34" charset="0"/>
                      </a:endParaRPr>
                    </a:p>
                  </a:txBody>
                  <a:tcPr marL="127000" marR="0" marT="0" marB="0" anchor="ctr">
                    <a:lnL>
                      <a:noFill/>
                    </a:lnL>
                    <a:lnR>
                      <a:noFill/>
                    </a:lnR>
                    <a:lnT>
                      <a:noFill/>
                    </a:lnT>
                    <a:lnB w="3175">
                      <a:solidFill>
                        <a:schemeClr val="tx1"/>
                      </a:solidFill>
                    </a:lnB>
                  </a:tcPr>
                </a:tc>
                <a:extLst>
                  <a:ext uri="{0D108BD9-81ED-4DB2-BD59-A6C34878D82A}">
                    <a16:rowId xmlns:a16="http://schemas.microsoft.com/office/drawing/2014/main" val="2754024696"/>
                  </a:ext>
                </a:extLst>
              </a:tr>
              <a:tr h="274320">
                <a:tc>
                  <a:txBody>
                    <a:bodyPr/>
                    <a:lstStyle/>
                    <a:p>
                      <a:pPr algn="l" fontAlgn="b">
                        <a:buNone/>
                      </a:pPr>
                      <a:r>
                        <a:rPr lang="en-US" sz="1200" b="1" u="none" strike="noStrike">
                          <a:effectLst/>
                          <a:latin typeface="Segoe UI" panose="020B0502040204020203" pitchFamily="34" charset="0"/>
                        </a:rPr>
                        <a:t>Net Income</a:t>
                      </a:r>
                      <a:endParaRPr lang="en-US" sz="1200" b="1" i="0" u="none" strike="noStrike">
                        <a:effectLst/>
                        <a:latin typeface="Segoe UI" panose="020B0502040204020203" pitchFamily="34" charset="0"/>
                      </a:endParaRPr>
                    </a:p>
                  </a:txBody>
                  <a:tcPr marL="127000" marR="0" marT="0" marB="0" anchor="ctr">
                    <a:lnL>
                      <a:noFill/>
                    </a:lnL>
                    <a:lnR>
                      <a:noFill/>
                    </a:lnR>
                    <a:lnT w="3175">
                      <a:solidFill>
                        <a:schemeClr val="tx1"/>
                      </a:solidFill>
                    </a:lnT>
                    <a:lnB w="25400" cap="flat" cmpd="sng" algn="ctr">
                      <a:solidFill>
                        <a:schemeClr val="dk1">
                          <a:alpha val="0"/>
                        </a:schemeClr>
                      </a:solidFill>
                      <a:prstDash val="solid"/>
                      <a:round/>
                      <a:headEnd type="none" w="med" len="med"/>
                      <a:tailEnd type="none" w="med" len="med"/>
                    </a:lnB>
                  </a:tcPr>
                </a:tc>
                <a:tc>
                  <a:txBody>
                    <a:bodyPr/>
                    <a:lstStyle/>
                    <a:p>
                      <a:pPr algn="r" fontAlgn="b">
                        <a:buNone/>
                      </a:pPr>
                      <a:r>
                        <a:rPr lang="en-US" sz="1200" b="1" u="none" strike="noStrike" dirty="0">
                          <a:effectLst/>
                          <a:latin typeface="Segoe UI" panose="020B0502040204020203" pitchFamily="34" charset="0"/>
                        </a:rPr>
                        <a:t>-32,115</a:t>
                      </a:r>
                      <a:endParaRPr lang="en-US" sz="1200" b="1" i="0" u="none" strike="noStrike" dirty="0">
                        <a:effectLst/>
                        <a:latin typeface="Segoe UI" panose="020B0502040204020203" pitchFamily="34" charset="0"/>
                      </a:endParaRPr>
                    </a:p>
                  </a:txBody>
                  <a:tcPr marL="127000" marR="0" marT="0" marB="0" anchor="ctr">
                    <a:lnL>
                      <a:noFill/>
                    </a:lnL>
                    <a:lnR>
                      <a:noFill/>
                    </a:lnR>
                    <a:lnT w="3175">
                      <a:solidFill>
                        <a:schemeClr val="tx1"/>
                      </a:solidFill>
                    </a:lnT>
                    <a:lnB w="25400" cap="flat" cmpd="sng" algn="ctr">
                      <a:solidFill>
                        <a:schemeClr val="dk1">
                          <a:alpha val="0"/>
                        </a:schemeClr>
                      </a:solidFill>
                      <a:prstDash val="solid"/>
                      <a:round/>
                      <a:headEnd type="none" w="med" len="med"/>
                      <a:tailEnd type="none" w="med" len="med"/>
                    </a:lnB>
                  </a:tcPr>
                </a:tc>
                <a:extLst>
                  <a:ext uri="{0D108BD9-81ED-4DB2-BD59-A6C34878D82A}">
                    <a16:rowId xmlns:a16="http://schemas.microsoft.com/office/drawing/2014/main" val="2940732789"/>
                  </a:ext>
                </a:extLst>
              </a:tr>
            </a:tbl>
          </a:graphicData>
        </a:graphic>
      </p:graphicFrame>
      <p:sp>
        <p:nvSpPr>
          <p:cNvPr id="6" name="Rectangle 5">
            <a:extLst>
              <a:ext uri="{FF2B5EF4-FFF2-40B4-BE49-F238E27FC236}">
                <a16:creationId xmlns:a16="http://schemas.microsoft.com/office/drawing/2014/main" id="{721C29E8-4A2E-E424-A696-2D5B4D1CF7B4}"/>
              </a:ext>
            </a:extLst>
          </p:cNvPr>
          <p:cNvSpPr/>
          <p:nvPr/>
        </p:nvSpPr>
        <p:spPr>
          <a:xfrm>
            <a:off x="402844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DDE64F3-4091-819B-90AB-43CF40229182}"/>
              </a:ext>
            </a:extLst>
          </p:cNvPr>
          <p:cNvSpPr txBox="1"/>
          <p:nvPr/>
        </p:nvSpPr>
        <p:spPr>
          <a:xfrm>
            <a:off x="4692650" y="867410"/>
            <a:ext cx="274320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GROSS MARGIN</a:t>
            </a:r>
          </a:p>
        </p:txBody>
      </p:sp>
      <p:graphicFrame>
        <p:nvGraphicFramePr>
          <p:cNvPr id="8" name="DashboardChartKpiGrossMargin">
            <a:extLst>
              <a:ext uri="{FF2B5EF4-FFF2-40B4-BE49-F238E27FC236}">
                <a16:creationId xmlns:a16="http://schemas.microsoft.com/office/drawing/2014/main" id="{00000000-0008-0000-0300-00001F000000}"/>
              </a:ext>
            </a:extLst>
          </p:cNvPr>
          <p:cNvGraphicFramePr>
            <a:graphicFrameLocks noGrp="1"/>
          </p:cNvGraphicFramePr>
          <p:nvPr/>
        </p:nvGraphicFramePr>
        <p:xfrm>
          <a:off x="4692650" y="1430020"/>
          <a:ext cx="27432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Table 8">
            <a:extLst>
              <a:ext uri="{FF2B5EF4-FFF2-40B4-BE49-F238E27FC236}">
                <a16:creationId xmlns:a16="http://schemas.microsoft.com/office/drawing/2014/main" id="{AB20C6A0-FA7C-23D2-99E7-FDD12EE4DC5B}"/>
              </a:ext>
            </a:extLst>
          </p:cNvPr>
          <p:cNvGraphicFramePr>
            <a:graphicFrameLocks noGrp="1"/>
          </p:cNvGraphicFramePr>
          <p:nvPr/>
        </p:nvGraphicFramePr>
        <p:xfrm>
          <a:off x="4561840" y="4248149"/>
          <a:ext cx="3055874" cy="1310640"/>
        </p:xfrm>
        <a:graphic>
          <a:graphicData uri="http://schemas.openxmlformats.org/drawingml/2006/table">
            <a:tbl>
              <a:tblPr>
                <a:tableStyleId>{8EC20E35-A176-4012-BC5E-935CFFF8708E}</a:tableStyleId>
              </a:tblPr>
              <a:tblGrid>
                <a:gridCol w="1659128">
                  <a:extLst>
                    <a:ext uri="{9D8B030D-6E8A-4147-A177-3AD203B41FA5}">
                      <a16:colId xmlns:a16="http://schemas.microsoft.com/office/drawing/2014/main" val="1665719076"/>
                    </a:ext>
                  </a:extLst>
                </a:gridCol>
                <a:gridCol w="1396746">
                  <a:extLst>
                    <a:ext uri="{9D8B030D-6E8A-4147-A177-3AD203B41FA5}">
                      <a16:colId xmlns:a16="http://schemas.microsoft.com/office/drawing/2014/main" val="1991877469"/>
                    </a:ext>
                  </a:extLst>
                </a:gridCol>
              </a:tblGrid>
              <a:tr h="274320">
                <a:tc>
                  <a:txBody>
                    <a:bodyPr/>
                    <a:lstStyle/>
                    <a:p>
                      <a:pPr algn="l" fontAlgn="b">
                        <a:buNone/>
                      </a:pPr>
                      <a:r>
                        <a:rPr lang="en-US" sz="1200" b="0" u="none" strike="noStrike">
                          <a:effectLst/>
                          <a:latin typeface="Segoe UI" panose="020B0502040204020203" pitchFamily="34" charset="0"/>
                        </a:rPr>
                        <a:t>Revenue</a:t>
                      </a:r>
                      <a:endParaRPr lang="en-US" sz="1200" b="0" i="0" u="none" strike="noStrike">
                        <a:effectLst/>
                        <a:latin typeface="Segoe UI" panose="020B0502040204020203" pitchFamily="34" charset="0"/>
                      </a:endParaRPr>
                    </a:p>
                  </a:txBody>
                  <a:tcPr marL="127000" marR="0" marT="0" marB="0" anchor="ctr">
                    <a:lnL>
                      <a:noFill/>
                    </a:lnL>
                    <a:lnR>
                      <a:noFill/>
                    </a:lnR>
                    <a:lnT w="25400" cap="flat" cmpd="sng" algn="ctr">
                      <a:solidFill>
                        <a:schemeClr val="dk1">
                          <a:alpha val="0"/>
                        </a:schemeClr>
                      </a:solidFill>
                      <a:prstDash val="solid"/>
                      <a:round/>
                      <a:headEnd type="none" w="med" len="med"/>
                      <a:tailEnd type="none" w="med" len="med"/>
                    </a:lnT>
                    <a:lnB>
                      <a:noFill/>
                    </a:lnB>
                  </a:tcPr>
                </a:tc>
                <a:tc>
                  <a:txBody>
                    <a:bodyPr/>
                    <a:lstStyle/>
                    <a:p>
                      <a:pPr algn="r" fontAlgn="b">
                        <a:buNone/>
                      </a:pPr>
                      <a:r>
                        <a:rPr lang="en-US" sz="1200" b="0" u="none" strike="noStrike">
                          <a:effectLst/>
                          <a:latin typeface="Segoe UI" panose="020B0502040204020203" pitchFamily="34" charset="0"/>
                        </a:rPr>
                        <a:t>7,741,639</a:t>
                      </a:r>
                      <a:endParaRPr lang="en-US" sz="1200" b="0" i="0" u="none" strike="noStrike">
                        <a:effectLst/>
                        <a:latin typeface="Segoe UI" panose="020B0502040204020203" pitchFamily="34" charset="0"/>
                      </a:endParaRPr>
                    </a:p>
                  </a:txBody>
                  <a:tcPr marL="127000" marR="0" marT="0" marB="0" anchor="ctr">
                    <a:lnL>
                      <a:noFill/>
                    </a:lnL>
                    <a:lnR>
                      <a:noFill/>
                    </a:lnR>
                    <a:lnT w="25400" cap="flat" cmpd="sng" algn="ctr">
                      <a:solidFill>
                        <a:schemeClr val="dk1">
                          <a:alpha val="0"/>
                        </a:schemeClr>
                      </a:solidFill>
                      <a:prstDash val="solid"/>
                      <a:round/>
                      <a:headEnd type="none" w="med" len="med"/>
                      <a:tailEnd type="none" w="med" len="med"/>
                    </a:lnT>
                    <a:lnB>
                      <a:noFill/>
                    </a:lnB>
                  </a:tcPr>
                </a:tc>
                <a:extLst>
                  <a:ext uri="{0D108BD9-81ED-4DB2-BD59-A6C34878D82A}">
                    <a16:rowId xmlns:a16="http://schemas.microsoft.com/office/drawing/2014/main" val="1834619321"/>
                  </a:ext>
                </a:extLst>
              </a:tr>
              <a:tr h="274320">
                <a:tc>
                  <a:txBody>
                    <a:bodyPr/>
                    <a:lstStyle/>
                    <a:p>
                      <a:pPr algn="l" fontAlgn="b">
                        <a:buNone/>
                      </a:pPr>
                      <a:r>
                        <a:rPr lang="en-US" sz="1200" b="0" u="none" strike="noStrike" dirty="0">
                          <a:effectLst/>
                          <a:latin typeface="Segoe UI" panose="020B0502040204020203" pitchFamily="34" charset="0"/>
                        </a:rPr>
                        <a:t>Expenses</a:t>
                      </a:r>
                      <a:endParaRPr lang="en-US" sz="1200" b="0" i="0" u="none" strike="noStrike" dirty="0">
                        <a:effectLst/>
                        <a:latin typeface="Segoe UI" panose="020B0502040204020203" pitchFamily="34" charset="0"/>
                      </a:endParaRPr>
                    </a:p>
                  </a:txBody>
                  <a:tcPr marL="127000" marR="0" marT="0" marB="0" anchor="ctr">
                    <a:lnL>
                      <a:noFill/>
                    </a:lnL>
                    <a:lnR>
                      <a:noFill/>
                    </a:lnR>
                    <a:lnT>
                      <a:noFill/>
                    </a:lnT>
                    <a:lnB w="3175">
                      <a:solidFill>
                        <a:schemeClr val="tx1"/>
                      </a:solidFill>
                    </a:lnB>
                  </a:tcPr>
                </a:tc>
                <a:tc>
                  <a:txBody>
                    <a:bodyPr/>
                    <a:lstStyle/>
                    <a:p>
                      <a:pPr algn="r" fontAlgn="b">
                        <a:buNone/>
                      </a:pPr>
                      <a:r>
                        <a:rPr lang="en-US" sz="1200" b="0" u="none" strike="noStrike">
                          <a:effectLst/>
                          <a:latin typeface="Segoe UI" panose="020B0502040204020203" pitchFamily="34" charset="0"/>
                        </a:rPr>
                        <a:t>7,773,753</a:t>
                      </a:r>
                      <a:endParaRPr lang="en-US" sz="1200" b="0" i="0" u="none" strike="noStrike">
                        <a:effectLst/>
                        <a:latin typeface="Segoe UI" panose="020B0502040204020203" pitchFamily="34" charset="0"/>
                      </a:endParaRPr>
                    </a:p>
                  </a:txBody>
                  <a:tcPr marL="127000" marR="0" marT="0" marB="0" anchor="ctr">
                    <a:lnL>
                      <a:noFill/>
                    </a:lnL>
                    <a:lnR>
                      <a:noFill/>
                    </a:lnR>
                    <a:lnT>
                      <a:noFill/>
                    </a:lnT>
                    <a:lnB w="3175">
                      <a:solidFill>
                        <a:schemeClr val="tx1"/>
                      </a:solidFill>
                    </a:lnB>
                  </a:tcPr>
                </a:tc>
                <a:extLst>
                  <a:ext uri="{0D108BD9-81ED-4DB2-BD59-A6C34878D82A}">
                    <a16:rowId xmlns:a16="http://schemas.microsoft.com/office/drawing/2014/main" val="2577180760"/>
                  </a:ext>
                </a:extLst>
              </a:tr>
              <a:tr h="274320">
                <a:tc>
                  <a:txBody>
                    <a:bodyPr/>
                    <a:lstStyle/>
                    <a:p>
                      <a:pPr algn="l" fontAlgn="b">
                        <a:buNone/>
                      </a:pPr>
                      <a:r>
                        <a:rPr lang="en-US" sz="1200" b="0" u="none" strike="noStrike">
                          <a:effectLst/>
                          <a:latin typeface="Segoe UI" panose="020B0502040204020203" pitchFamily="34" charset="0"/>
                        </a:rPr>
                        <a:t>Net Income</a:t>
                      </a:r>
                      <a:endParaRPr lang="en-US" sz="1200" b="0" i="0" u="none" strike="noStrike">
                        <a:effectLst/>
                        <a:latin typeface="Segoe UI" panose="020B0502040204020203" pitchFamily="34" charset="0"/>
                      </a:endParaRPr>
                    </a:p>
                  </a:txBody>
                  <a:tcPr marL="127000" marR="0" marT="0" marB="0" anchor="ctr">
                    <a:lnL>
                      <a:noFill/>
                    </a:lnL>
                    <a:lnR>
                      <a:noFill/>
                    </a:lnR>
                    <a:lnT w="3175">
                      <a:solidFill>
                        <a:schemeClr val="tx1"/>
                      </a:solidFill>
                    </a:lnT>
                    <a:lnB w="3175" cap="flat" cmpd="sng" algn="ctr">
                      <a:solidFill>
                        <a:schemeClr val="tx1"/>
                      </a:solidFill>
                      <a:prstDash val="solid"/>
                      <a:round/>
                      <a:headEnd type="none" w="med" len="med"/>
                      <a:tailEnd type="none" w="med" len="med"/>
                    </a:lnB>
                  </a:tcPr>
                </a:tc>
                <a:tc>
                  <a:txBody>
                    <a:bodyPr/>
                    <a:lstStyle/>
                    <a:p>
                      <a:pPr algn="r" fontAlgn="b">
                        <a:buNone/>
                      </a:pPr>
                      <a:r>
                        <a:rPr lang="en-US" sz="1200" b="0" u="none" strike="noStrike" dirty="0">
                          <a:effectLst/>
                          <a:latin typeface="Segoe UI" panose="020B0502040204020203" pitchFamily="34" charset="0"/>
                        </a:rPr>
                        <a:t>-32,115</a:t>
                      </a:r>
                      <a:endParaRPr lang="en-US" sz="1200" b="0" i="0" u="none" strike="noStrike" dirty="0">
                        <a:effectLst/>
                        <a:latin typeface="Segoe UI" panose="020B0502040204020203" pitchFamily="34" charset="0"/>
                      </a:endParaRPr>
                    </a:p>
                  </a:txBody>
                  <a:tcPr marL="127000" marR="0" marT="0" marB="0" anchor="ctr">
                    <a:lnL>
                      <a:noFill/>
                    </a:lnL>
                    <a:lnR>
                      <a:noFill/>
                    </a:lnR>
                    <a:lnT w="3175">
                      <a:solidFill>
                        <a:schemeClr val="tx1"/>
                      </a:solidFill>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9668113"/>
                  </a:ext>
                </a:extLst>
              </a:tr>
              <a:tr h="274320">
                <a:tc>
                  <a:txBody>
                    <a:bodyPr/>
                    <a:lstStyle/>
                    <a:p>
                      <a:pPr algn="l" fontAlgn="b">
                        <a:buNone/>
                      </a:pPr>
                      <a:r>
                        <a:rPr lang="en-US" sz="1200" b="1" i="0" u="none" strike="noStrike">
                          <a:effectLst/>
                          <a:latin typeface="Segoe UI" panose="020B0502040204020203" pitchFamily="34" charset="0"/>
                        </a:rPr>
                        <a:t>Gross Margin</a:t>
                      </a:r>
                    </a:p>
                  </a:txBody>
                  <a:tcPr marL="127000" marR="0" marT="0" marB="0" anchor="ctr">
                    <a:lnL>
                      <a:noFill/>
                    </a:lnL>
                    <a:lnR>
                      <a:noFill/>
                    </a:lnR>
                    <a:lnT w="3175">
                      <a:solidFill>
                        <a:schemeClr val="tx1"/>
                      </a:solidFill>
                    </a:lnT>
                    <a:lnB w="25400" cap="flat" cmpd="sng" algn="ctr">
                      <a:noFill/>
                      <a:prstDash val="solid"/>
                      <a:round/>
                      <a:headEnd type="none" w="med" len="med"/>
                      <a:tailEnd type="none" w="med" len="med"/>
                    </a:lnB>
                  </a:tcPr>
                </a:tc>
                <a:tc>
                  <a:txBody>
                    <a:bodyPr/>
                    <a:lstStyle/>
                    <a:p>
                      <a:pPr algn="r" fontAlgn="b">
                        <a:buNone/>
                      </a:pPr>
                      <a:r>
                        <a:rPr lang="en-US" sz="1200" b="1" i="0" u="none" strike="noStrike">
                          <a:effectLst/>
                          <a:latin typeface="Segoe UI" panose="020B0502040204020203" pitchFamily="34" charset="0"/>
                        </a:rPr>
                        <a:t>-0.41%</a:t>
                      </a:r>
                    </a:p>
                  </a:txBody>
                  <a:tcPr marL="127000" marR="0" marT="0" marB="0" anchor="ctr">
                    <a:lnL>
                      <a:noFill/>
                    </a:lnL>
                    <a:lnR>
                      <a:noFill/>
                    </a:lnR>
                    <a:lnT w="3175">
                      <a:solidFill>
                        <a:schemeClr val="tx1"/>
                      </a:solidFill>
                    </a:lnT>
                    <a:lnB w="25400" cap="flat" cmpd="sng" algn="ctr">
                      <a:noFill/>
                      <a:prstDash val="solid"/>
                      <a:round/>
                      <a:headEnd type="none" w="med" len="med"/>
                      <a:tailEnd type="none" w="med" len="med"/>
                    </a:lnB>
                  </a:tcPr>
                </a:tc>
                <a:extLst>
                  <a:ext uri="{0D108BD9-81ED-4DB2-BD59-A6C34878D82A}">
                    <a16:rowId xmlns:a16="http://schemas.microsoft.com/office/drawing/2014/main" val="3627301022"/>
                  </a:ext>
                </a:extLst>
              </a:tr>
              <a:tr h="213360">
                <a:tc gridSpan="2">
                  <a:txBody>
                    <a:bodyPr/>
                    <a:lstStyle/>
                    <a:p>
                      <a:pPr algn="l" fontAlgn="b">
                        <a:buNone/>
                      </a:pPr>
                      <a:r>
                        <a:rPr lang="en-US" sz="800" b="0" i="0" u="none" strike="noStrike" dirty="0">
                          <a:effectLst/>
                          <a:latin typeface="Segoe UI" panose="020B0502040204020203" pitchFamily="34" charset="0"/>
                        </a:rPr>
                        <a:t>Gross Margin = Net Income / Revenue</a:t>
                      </a:r>
                    </a:p>
                  </a:txBody>
                  <a:tcPr marL="127000" marR="0" marT="0" marB="0" anchor="ctr">
                    <a:lnL>
                      <a:noFill/>
                    </a:lnL>
                    <a:lnR>
                      <a:noFill/>
                    </a:lnR>
                    <a:lnT>
                      <a:noFill/>
                    </a:lnT>
                    <a:lnB w="25400" cap="flat" cmpd="sng" algn="ctr">
                      <a:solidFill>
                        <a:schemeClr val="dk1">
                          <a:alpha val="0"/>
                        </a:schemeClr>
                      </a:solidFill>
                      <a:prstDash val="solid"/>
                      <a:round/>
                      <a:headEnd type="none" w="med" len="med"/>
                      <a:tailEnd type="none" w="med" len="med"/>
                    </a:lnB>
                  </a:tcPr>
                </a:tc>
                <a:tc hMerge="1">
                  <a:txBody>
                    <a:bodyPr/>
                    <a:lstStyle/>
                    <a:p>
                      <a:pPr algn="r" fontAlgn="b">
                        <a:buNone/>
                      </a:pPr>
                      <a:endParaRPr lang="en-US" sz="800" b="0" i="0" u="none" strike="noStrike">
                        <a:effectLst/>
                        <a:latin typeface="Arial" panose="020B0604020202020204" pitchFamily="34" charset="0"/>
                      </a:endParaRPr>
                    </a:p>
                  </a:txBody>
                  <a:tcPr marL="0" marR="0" marT="0" marB="0" anchor="b">
                    <a:lnL>
                      <a:noFill/>
                    </a:lnL>
                    <a:lnR>
                      <a:noFill/>
                    </a:lnR>
                    <a:lnT>
                      <a:noFill/>
                    </a:lnT>
                    <a:lnB w="25400" cap="flat" cmpd="sng" algn="ctr">
                      <a:solidFill>
                        <a:schemeClr val="dk1">
                          <a:alpha val="0"/>
                        </a:schemeClr>
                      </a:solidFill>
                      <a:prstDash val="solid"/>
                      <a:round/>
                      <a:headEnd type="none" w="med" len="med"/>
                      <a:tailEnd type="none" w="med" len="med"/>
                    </a:lnB>
                  </a:tcPr>
                </a:tc>
                <a:extLst>
                  <a:ext uri="{0D108BD9-81ED-4DB2-BD59-A6C34878D82A}">
                    <a16:rowId xmlns:a16="http://schemas.microsoft.com/office/drawing/2014/main" val="4030195134"/>
                  </a:ext>
                </a:extLst>
              </a:tr>
            </a:tbl>
          </a:graphicData>
        </a:graphic>
      </p:graphicFrame>
      <p:sp>
        <p:nvSpPr>
          <p:cNvPr id="10" name="Rectangle 9">
            <a:extLst>
              <a:ext uri="{FF2B5EF4-FFF2-40B4-BE49-F238E27FC236}">
                <a16:creationId xmlns:a16="http://schemas.microsoft.com/office/drawing/2014/main" id="{E3537975-4126-D1AA-B147-9CEC5C48EF40}"/>
              </a:ext>
            </a:extLst>
          </p:cNvPr>
          <p:cNvSpPr/>
          <p:nvPr/>
        </p:nvSpPr>
        <p:spPr>
          <a:xfrm>
            <a:off x="810895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99FB1EC-4136-79A1-5813-582F99A8DF92}"/>
              </a:ext>
            </a:extLst>
          </p:cNvPr>
          <p:cNvSpPr txBox="1"/>
          <p:nvPr/>
        </p:nvSpPr>
        <p:spPr>
          <a:xfrm>
            <a:off x="8773160" y="867410"/>
            <a:ext cx="274320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COMMENTS</a:t>
            </a:r>
          </a:p>
        </p:txBody>
      </p:sp>
      <p:sp>
        <p:nvSpPr>
          <p:cNvPr id="12" name="TextBox 11">
            <a:extLst>
              <a:ext uri="{FF2B5EF4-FFF2-40B4-BE49-F238E27FC236}">
                <a16:creationId xmlns:a16="http://schemas.microsoft.com/office/drawing/2014/main" id="{8C5E2C40-D64D-C505-7072-FF0502A6BD30}"/>
              </a:ext>
            </a:extLst>
          </p:cNvPr>
          <p:cNvSpPr txBox="1"/>
          <p:nvPr/>
        </p:nvSpPr>
        <p:spPr>
          <a:xfrm>
            <a:off x="8275320" y="1512570"/>
            <a:ext cx="3756660" cy="1600438"/>
          </a:xfrm>
          <a:prstGeom prst="rect">
            <a:avLst/>
          </a:prstGeom>
          <a:noFill/>
        </p:spPr>
        <p:txBody>
          <a:bodyPr vert="horz" rtlCol="0">
            <a:spAutoFit/>
          </a:bodyPr>
          <a:lstStyle/>
          <a:p>
            <a:r>
              <a:rPr lang="en-US" sz="1400" dirty="0">
                <a:solidFill>
                  <a:srgbClr val="404040"/>
                </a:solidFill>
                <a:latin typeface="Segoe UI" panose="020B0502040204020203" pitchFamily="34" charset="0"/>
              </a:rPr>
              <a:t>The forecasted net income is -$32,115 on $7,741,639 in revenue. This yields  -0.41% in gross margin.</a:t>
            </a:r>
          </a:p>
          <a:p>
            <a:endParaRPr lang="en-US" sz="1400" dirty="0">
              <a:solidFill>
                <a:srgbClr val="404040"/>
              </a:solidFill>
              <a:latin typeface="Segoe UI" panose="020B0502040204020203" pitchFamily="34" charset="0"/>
            </a:endParaRPr>
          </a:p>
          <a:p>
            <a:r>
              <a:rPr lang="en-US" sz="1400" dirty="0">
                <a:solidFill>
                  <a:srgbClr val="404040"/>
                </a:solidFill>
                <a:latin typeface="Segoe UI" panose="020B0502040204020203" pitchFamily="34" charset="0"/>
              </a:rPr>
              <a:t>Adding back non-cash expenses yields a 4.7% </a:t>
            </a:r>
            <a:r>
              <a:rPr lang="en-US" sz="1400" b="1" dirty="0">
                <a:solidFill>
                  <a:srgbClr val="404040"/>
                </a:solidFill>
                <a:latin typeface="Segoe UI" panose="020B0502040204020203" pitchFamily="34" charset="0"/>
              </a:rPr>
              <a:t>operating margin </a:t>
            </a:r>
            <a:r>
              <a:rPr lang="en-US" sz="1400" dirty="0">
                <a:solidFill>
                  <a:srgbClr val="404040"/>
                </a:solidFill>
                <a:latin typeface="Segoe UI" panose="020B0502040204020203" pitchFamily="34" charset="0"/>
              </a:rPr>
              <a:t>($362k in operating income)</a:t>
            </a:r>
          </a:p>
        </p:txBody>
      </p:sp>
    </p:spTree>
    <p:extLst>
      <p:ext uri="{BB962C8B-B14F-4D97-AF65-F5344CB8AC3E}">
        <p14:creationId xmlns:p14="http://schemas.microsoft.com/office/powerpoint/2010/main" val="3556970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B02B8E-BBBB-4809-C0B2-D69B0D1ED72F}"/>
              </a:ext>
            </a:extLst>
          </p:cNvPr>
          <p:cNvSpPr txBox="1"/>
          <p:nvPr/>
        </p:nvSpPr>
        <p:spPr>
          <a:xfrm>
            <a:off x="203200" y="68580"/>
            <a:ext cx="12192000" cy="646331"/>
          </a:xfrm>
          <a:prstGeom prst="rect">
            <a:avLst/>
          </a:prstGeom>
          <a:noFill/>
        </p:spPr>
        <p:txBody>
          <a:bodyPr vert="horz" rtlCol="0">
            <a:spAutoFit/>
          </a:bodyPr>
          <a:lstStyle/>
          <a:p>
            <a:r>
              <a:rPr lang="en-US" sz="3600" b="1">
                <a:solidFill>
                  <a:srgbClr val="000000"/>
                </a:solidFill>
                <a:latin typeface="Segoe UI" panose="020B0502040204020203" pitchFamily="34" charset="0"/>
              </a:rPr>
              <a:t>Ending Cash and Days of Cash</a:t>
            </a:r>
          </a:p>
        </p:txBody>
      </p:sp>
      <p:sp>
        <p:nvSpPr>
          <p:cNvPr id="3" name="TextBox 2">
            <a:extLst>
              <a:ext uri="{FF2B5EF4-FFF2-40B4-BE49-F238E27FC236}">
                <a16:creationId xmlns:a16="http://schemas.microsoft.com/office/drawing/2014/main" id="{BF220A23-132C-AF73-2362-237509652838}"/>
              </a:ext>
            </a:extLst>
          </p:cNvPr>
          <p:cNvSpPr txBox="1"/>
          <p:nvPr/>
        </p:nvSpPr>
        <p:spPr>
          <a:xfrm>
            <a:off x="215900" y="867410"/>
            <a:ext cx="374269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ENDING CASH WATERFALL</a:t>
            </a:r>
          </a:p>
        </p:txBody>
      </p:sp>
      <mc:AlternateContent xmlns:mc="http://schemas.openxmlformats.org/markup-compatibility/2006" xmlns:cx1="http://schemas.microsoft.com/office/drawing/2015/9/8/chartex">
        <mc:Choice Requires="cx1">
          <p:graphicFrame>
            <p:nvGraphicFramePr>
              <p:cNvPr id="4" name="DashboardChartEndingCash">
                <a:extLst>
                  <a:ext uri="{FF2B5EF4-FFF2-40B4-BE49-F238E27FC236}">
                    <a16:creationId xmlns:a16="http://schemas.microsoft.com/office/drawing/2014/main" id="{00000000-0008-0000-0300-000005000000}"/>
                  </a:ext>
                </a:extLst>
              </p:cNvPr>
              <p:cNvGraphicFramePr>
                <a:graphicFrameLocks/>
              </p:cNvGraphicFramePr>
              <p:nvPr/>
            </p:nvGraphicFramePr>
            <p:xfrm>
              <a:off x="182880" y="1430020"/>
              <a:ext cx="3657600" cy="2743200"/>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4" name="DashboardChartEndingCash">
                <a:extLst>
                  <a:ext uri="{FF2B5EF4-FFF2-40B4-BE49-F238E27FC236}">
                    <a16:creationId xmlns:a16="http://schemas.microsoft.com/office/drawing/2014/main" id="{00000000-0008-0000-0300-000005000000}"/>
                  </a:ext>
                </a:extLst>
              </p:cNvPr>
              <p:cNvPicPr>
                <a:picLocks noGrp="1" noRot="1" noChangeAspect="1" noMove="1" noResize="1" noEditPoints="1" noAdjustHandles="1" noChangeArrowheads="1" noChangeShapeType="1"/>
              </p:cNvPicPr>
              <p:nvPr/>
            </p:nvPicPr>
            <p:blipFill>
              <a:blip r:embed="rId3"/>
              <a:stretch>
                <a:fillRect/>
              </a:stretch>
            </p:blipFill>
            <p:spPr>
              <a:xfrm>
                <a:off x="182880" y="1430020"/>
                <a:ext cx="3657600" cy="2743200"/>
              </a:xfrm>
              <a:prstGeom prst="rect">
                <a:avLst/>
              </a:prstGeom>
            </p:spPr>
          </p:pic>
        </mc:Fallback>
      </mc:AlternateContent>
      <p:graphicFrame>
        <p:nvGraphicFramePr>
          <p:cNvPr id="5" name="Table 4">
            <a:extLst>
              <a:ext uri="{FF2B5EF4-FFF2-40B4-BE49-F238E27FC236}">
                <a16:creationId xmlns:a16="http://schemas.microsoft.com/office/drawing/2014/main" id="{50F43C6C-958A-3FA4-D642-ED49470A9278}"/>
              </a:ext>
            </a:extLst>
          </p:cNvPr>
          <p:cNvGraphicFramePr>
            <a:graphicFrameLocks noGrp="1"/>
          </p:cNvGraphicFramePr>
          <p:nvPr/>
        </p:nvGraphicFramePr>
        <p:xfrm>
          <a:off x="125730" y="4248150"/>
          <a:ext cx="3835400" cy="1920240"/>
        </p:xfrm>
        <a:graphic>
          <a:graphicData uri="http://schemas.openxmlformats.org/drawingml/2006/table">
            <a:tbl>
              <a:tblPr>
                <a:tableStyleId>{8EC20E35-A176-4012-BC5E-935CFFF8708E}</a:tableStyleId>
              </a:tblPr>
              <a:tblGrid>
                <a:gridCol w="2082800">
                  <a:extLst>
                    <a:ext uri="{9D8B030D-6E8A-4147-A177-3AD203B41FA5}">
                      <a16:colId xmlns:a16="http://schemas.microsoft.com/office/drawing/2014/main" val="852377862"/>
                    </a:ext>
                  </a:extLst>
                </a:gridCol>
                <a:gridCol w="1752600">
                  <a:extLst>
                    <a:ext uri="{9D8B030D-6E8A-4147-A177-3AD203B41FA5}">
                      <a16:colId xmlns:a16="http://schemas.microsoft.com/office/drawing/2014/main" val="2025542206"/>
                    </a:ext>
                  </a:extLst>
                </a:gridCol>
              </a:tblGrid>
              <a:tr h="274320">
                <a:tc>
                  <a:txBody>
                    <a:bodyPr/>
                    <a:lstStyle/>
                    <a:p>
                      <a:pPr algn="l" fontAlgn="b">
                        <a:buNone/>
                      </a:pPr>
                      <a:r>
                        <a:rPr lang="en-US" sz="1200" b="1" u="none" strike="noStrike">
                          <a:effectLst/>
                          <a:latin typeface="Segoe UI" panose="020B0502040204020203" pitchFamily="34" charset="0"/>
                        </a:rPr>
                        <a:t>Starting Cash</a:t>
                      </a:r>
                      <a:endParaRPr lang="en-US" sz="1200" b="1" i="0" u="none" strike="noStrike">
                        <a:effectLst/>
                        <a:latin typeface="Segoe UI" panose="020B0502040204020203" pitchFamily="34" charset="0"/>
                      </a:endParaRPr>
                    </a:p>
                  </a:txBody>
                  <a:tcPr marL="127000" marR="0" marT="0" marB="0" anchor="ctr">
                    <a:lnL>
                      <a:noFill/>
                    </a:lnL>
                    <a:lnR>
                      <a:noFill/>
                    </a:lnR>
                    <a:lnT w="25400" cap="flat" cmpd="sng" algn="ctr">
                      <a:solidFill>
                        <a:schemeClr val="dk1">
                          <a:alpha val="0"/>
                        </a:schemeClr>
                      </a:solidFill>
                      <a:prstDash val="solid"/>
                      <a:round/>
                      <a:headEnd type="none" w="med" len="med"/>
                      <a:tailEnd type="none" w="med" len="med"/>
                    </a:lnT>
                    <a:lnB w="3175">
                      <a:solidFill>
                        <a:schemeClr val="tx1"/>
                      </a:solidFill>
                    </a:lnB>
                  </a:tcPr>
                </a:tc>
                <a:tc>
                  <a:txBody>
                    <a:bodyPr/>
                    <a:lstStyle/>
                    <a:p>
                      <a:pPr algn="r" fontAlgn="b">
                        <a:buNone/>
                      </a:pPr>
                      <a:r>
                        <a:rPr lang="en-US" sz="1200" b="1" u="none" strike="noStrike">
                          <a:effectLst/>
                          <a:latin typeface="Segoe UI" panose="020B0502040204020203" pitchFamily="34" charset="0"/>
                        </a:rPr>
                        <a:t>6,388,800</a:t>
                      </a:r>
                      <a:endParaRPr lang="en-US" sz="1200" b="1" i="0" u="none" strike="noStrike">
                        <a:effectLst/>
                        <a:latin typeface="Segoe UI" panose="020B0502040204020203" pitchFamily="34" charset="0"/>
                      </a:endParaRPr>
                    </a:p>
                  </a:txBody>
                  <a:tcPr marL="127000" marR="0" marT="0" marB="0" anchor="ctr">
                    <a:lnL>
                      <a:noFill/>
                    </a:lnL>
                    <a:lnR>
                      <a:noFill/>
                    </a:lnR>
                    <a:lnT w="25400" cap="flat" cmpd="sng" algn="ctr">
                      <a:solidFill>
                        <a:schemeClr val="dk1">
                          <a:alpha val="0"/>
                        </a:schemeClr>
                      </a:solidFill>
                      <a:prstDash val="solid"/>
                      <a:round/>
                      <a:headEnd type="none" w="med" len="med"/>
                      <a:tailEnd type="none" w="med" len="med"/>
                    </a:lnT>
                    <a:lnB w="3175">
                      <a:solidFill>
                        <a:schemeClr val="tx1"/>
                      </a:solidFill>
                    </a:lnB>
                  </a:tcPr>
                </a:tc>
                <a:extLst>
                  <a:ext uri="{0D108BD9-81ED-4DB2-BD59-A6C34878D82A}">
                    <a16:rowId xmlns:a16="http://schemas.microsoft.com/office/drawing/2014/main" val="3396797939"/>
                  </a:ext>
                </a:extLst>
              </a:tr>
              <a:tr h="274320">
                <a:tc>
                  <a:txBody>
                    <a:bodyPr/>
                    <a:lstStyle/>
                    <a:p>
                      <a:pPr algn="l" fontAlgn="b">
                        <a:buNone/>
                      </a:pPr>
                      <a:r>
                        <a:rPr lang="en-US" sz="1200" b="0" u="none" strike="noStrike">
                          <a:effectLst/>
                          <a:latin typeface="Segoe UI" panose="020B0502040204020203" pitchFamily="34" charset="0"/>
                        </a:rPr>
                        <a:t>Net Income</a:t>
                      </a:r>
                      <a:endParaRPr lang="en-US" sz="1200" b="0" i="0" u="none" strike="noStrike">
                        <a:effectLst/>
                        <a:latin typeface="Segoe UI" panose="020B0502040204020203" pitchFamily="34" charset="0"/>
                      </a:endParaRPr>
                    </a:p>
                  </a:txBody>
                  <a:tcPr marL="127000" marR="0" marT="0" marB="0" anchor="ctr">
                    <a:lnL>
                      <a:noFill/>
                    </a:lnL>
                    <a:lnR>
                      <a:noFill/>
                    </a:lnR>
                    <a:lnT w="3175">
                      <a:solidFill>
                        <a:schemeClr val="tx1"/>
                      </a:solidFill>
                    </a:lnT>
                    <a:lnB>
                      <a:noFill/>
                    </a:lnB>
                  </a:tcPr>
                </a:tc>
                <a:tc>
                  <a:txBody>
                    <a:bodyPr/>
                    <a:lstStyle/>
                    <a:p>
                      <a:pPr algn="r" fontAlgn="b">
                        <a:buNone/>
                      </a:pPr>
                      <a:r>
                        <a:rPr lang="en-US" sz="1200" b="0" u="none" strike="noStrike">
                          <a:effectLst/>
                          <a:latin typeface="Segoe UI" panose="020B0502040204020203" pitchFamily="34" charset="0"/>
                        </a:rPr>
                        <a:t>-32,115</a:t>
                      </a:r>
                      <a:endParaRPr lang="en-US" sz="1200" b="0" i="0" u="none" strike="noStrike">
                        <a:effectLst/>
                        <a:latin typeface="Segoe UI" panose="020B0502040204020203" pitchFamily="34" charset="0"/>
                      </a:endParaRPr>
                    </a:p>
                  </a:txBody>
                  <a:tcPr marL="127000" marR="0" marT="0" marB="0" anchor="ctr">
                    <a:lnL>
                      <a:noFill/>
                    </a:lnL>
                    <a:lnR>
                      <a:noFill/>
                    </a:lnR>
                    <a:lnT w="3175">
                      <a:solidFill>
                        <a:schemeClr val="tx1"/>
                      </a:solidFill>
                    </a:lnT>
                    <a:lnB>
                      <a:noFill/>
                    </a:lnB>
                  </a:tcPr>
                </a:tc>
                <a:extLst>
                  <a:ext uri="{0D108BD9-81ED-4DB2-BD59-A6C34878D82A}">
                    <a16:rowId xmlns:a16="http://schemas.microsoft.com/office/drawing/2014/main" val="3997876772"/>
                  </a:ext>
                </a:extLst>
              </a:tr>
              <a:tr h="274320">
                <a:tc>
                  <a:txBody>
                    <a:bodyPr/>
                    <a:lstStyle/>
                    <a:p>
                      <a:pPr algn="l" fontAlgn="b">
                        <a:buNone/>
                      </a:pPr>
                      <a:r>
                        <a:rPr lang="en-US" sz="1200" b="0" u="none" strike="noStrike">
                          <a:effectLst/>
                          <a:latin typeface="Segoe UI" panose="020B0502040204020203" pitchFamily="34" charset="0"/>
                        </a:rPr>
                        <a:t>Fixed Assets</a:t>
                      </a:r>
                      <a:endParaRPr lang="en-US" sz="1200" b="0" i="0" u="none" strike="noStrike">
                        <a:effectLst/>
                        <a:latin typeface="Segoe UI" panose="020B0502040204020203" pitchFamily="34" charset="0"/>
                      </a:endParaRPr>
                    </a:p>
                  </a:txBody>
                  <a:tcPr marL="127000" marR="0" marT="0" marB="0" anchor="ctr">
                    <a:lnL>
                      <a:noFill/>
                    </a:lnL>
                    <a:lnR>
                      <a:noFill/>
                    </a:lnR>
                    <a:lnT>
                      <a:noFill/>
                    </a:lnT>
                    <a:lnB>
                      <a:noFill/>
                    </a:lnB>
                  </a:tcPr>
                </a:tc>
                <a:tc>
                  <a:txBody>
                    <a:bodyPr/>
                    <a:lstStyle/>
                    <a:p>
                      <a:pPr algn="r" fontAlgn="b">
                        <a:buNone/>
                      </a:pPr>
                      <a:r>
                        <a:rPr lang="en-US" sz="1200" b="0" u="none" strike="noStrike">
                          <a:effectLst/>
                          <a:latin typeface="Segoe UI" panose="020B0502040204020203" pitchFamily="34" charset="0"/>
                        </a:rPr>
                        <a:t>329,111</a:t>
                      </a:r>
                      <a:endParaRPr lang="en-US" sz="1200" b="0" i="0" u="none" strike="noStrike">
                        <a:effectLst/>
                        <a:latin typeface="Segoe UI" panose="020B0502040204020203" pitchFamily="34" charset="0"/>
                      </a:endParaRPr>
                    </a:p>
                  </a:txBody>
                  <a:tcPr marL="127000" marR="0" marT="0" marB="0" anchor="ctr">
                    <a:lnL>
                      <a:noFill/>
                    </a:lnL>
                    <a:lnR>
                      <a:noFill/>
                    </a:lnR>
                    <a:lnT>
                      <a:noFill/>
                    </a:lnT>
                    <a:lnB>
                      <a:noFill/>
                    </a:lnB>
                  </a:tcPr>
                </a:tc>
                <a:extLst>
                  <a:ext uri="{0D108BD9-81ED-4DB2-BD59-A6C34878D82A}">
                    <a16:rowId xmlns:a16="http://schemas.microsoft.com/office/drawing/2014/main" val="3104142920"/>
                  </a:ext>
                </a:extLst>
              </a:tr>
              <a:tr h="274320">
                <a:tc>
                  <a:txBody>
                    <a:bodyPr/>
                    <a:lstStyle/>
                    <a:p>
                      <a:pPr algn="l" fontAlgn="b">
                        <a:buNone/>
                      </a:pPr>
                      <a:r>
                        <a:rPr lang="en-US" sz="1200" b="0" u="none" strike="noStrike">
                          <a:effectLst/>
                          <a:latin typeface="Segoe UI" panose="020B0502040204020203" pitchFamily="34" charset="0"/>
                        </a:rPr>
                        <a:t>Debt</a:t>
                      </a:r>
                      <a:endParaRPr lang="en-US" sz="1200" b="0" i="0" u="none" strike="noStrike">
                        <a:effectLst/>
                        <a:latin typeface="Segoe UI" panose="020B0502040204020203" pitchFamily="34" charset="0"/>
                      </a:endParaRPr>
                    </a:p>
                  </a:txBody>
                  <a:tcPr marL="127000" marR="0" marT="0" marB="0" anchor="ctr">
                    <a:lnL>
                      <a:noFill/>
                    </a:lnL>
                    <a:lnR>
                      <a:noFill/>
                    </a:lnR>
                    <a:lnT>
                      <a:noFill/>
                    </a:lnT>
                    <a:lnB>
                      <a:noFill/>
                    </a:lnB>
                  </a:tcPr>
                </a:tc>
                <a:tc>
                  <a:txBody>
                    <a:bodyPr/>
                    <a:lstStyle/>
                    <a:p>
                      <a:pPr algn="r" fontAlgn="b">
                        <a:buNone/>
                      </a:pPr>
                      <a:r>
                        <a:rPr lang="en-US" sz="1200" b="0" u="none" strike="noStrike">
                          <a:effectLst/>
                          <a:latin typeface="Segoe UI" panose="020B0502040204020203" pitchFamily="34" charset="0"/>
                        </a:rPr>
                        <a:t>          (1,141,847)</a:t>
                      </a:r>
                      <a:endParaRPr lang="en-US" sz="1200" b="0" i="0" u="none" strike="noStrike">
                        <a:effectLst/>
                        <a:latin typeface="Segoe UI" panose="020B0502040204020203" pitchFamily="34" charset="0"/>
                      </a:endParaRPr>
                    </a:p>
                  </a:txBody>
                  <a:tcPr marL="127000" marR="0" marT="0" marB="0" anchor="ctr">
                    <a:lnL>
                      <a:noFill/>
                    </a:lnL>
                    <a:lnR>
                      <a:noFill/>
                    </a:lnR>
                    <a:lnT>
                      <a:noFill/>
                    </a:lnT>
                    <a:lnB>
                      <a:noFill/>
                    </a:lnB>
                  </a:tcPr>
                </a:tc>
                <a:extLst>
                  <a:ext uri="{0D108BD9-81ED-4DB2-BD59-A6C34878D82A}">
                    <a16:rowId xmlns:a16="http://schemas.microsoft.com/office/drawing/2014/main" val="1957529484"/>
                  </a:ext>
                </a:extLst>
              </a:tr>
              <a:tr h="274320">
                <a:tc>
                  <a:txBody>
                    <a:bodyPr/>
                    <a:lstStyle/>
                    <a:p>
                      <a:pPr algn="l" fontAlgn="b">
                        <a:buNone/>
                      </a:pPr>
                      <a:r>
                        <a:rPr lang="en-US" sz="1200" b="0" u="none" strike="noStrike">
                          <a:effectLst/>
                          <a:latin typeface="Segoe UI" panose="020B0502040204020203" pitchFamily="34" charset="0"/>
                        </a:rPr>
                        <a:t>Other Adj</a:t>
                      </a:r>
                      <a:endParaRPr lang="en-US" sz="1200" b="0" i="0" u="none" strike="noStrike">
                        <a:effectLst/>
                        <a:latin typeface="Segoe UI" panose="020B0502040204020203" pitchFamily="34" charset="0"/>
                      </a:endParaRPr>
                    </a:p>
                  </a:txBody>
                  <a:tcPr marL="127000" marR="0" marT="0" marB="0" anchor="ctr">
                    <a:lnL>
                      <a:noFill/>
                    </a:lnL>
                    <a:lnR>
                      <a:noFill/>
                    </a:lnR>
                    <a:lnT>
                      <a:noFill/>
                    </a:lnT>
                    <a:lnB>
                      <a:noFill/>
                    </a:lnB>
                  </a:tcPr>
                </a:tc>
                <a:tc>
                  <a:txBody>
                    <a:bodyPr/>
                    <a:lstStyle/>
                    <a:p>
                      <a:pPr algn="r" fontAlgn="b">
                        <a:buNone/>
                      </a:pPr>
                      <a:r>
                        <a:rPr lang="en-US" sz="1200" b="0" u="none" strike="noStrike">
                          <a:effectLst/>
                          <a:latin typeface="Segoe UI" panose="020B0502040204020203" pitchFamily="34" charset="0"/>
                        </a:rPr>
                        <a:t>                 13,222 </a:t>
                      </a:r>
                      <a:endParaRPr lang="en-US" sz="1200" b="0" i="0" u="none" strike="noStrike">
                        <a:effectLst/>
                        <a:latin typeface="Segoe UI" panose="020B0502040204020203" pitchFamily="34" charset="0"/>
                      </a:endParaRPr>
                    </a:p>
                  </a:txBody>
                  <a:tcPr marL="127000" marR="0" marT="0" marB="0" anchor="ctr">
                    <a:lnL>
                      <a:noFill/>
                    </a:lnL>
                    <a:lnR>
                      <a:noFill/>
                    </a:lnR>
                    <a:lnT>
                      <a:noFill/>
                    </a:lnT>
                    <a:lnB>
                      <a:noFill/>
                    </a:lnB>
                  </a:tcPr>
                </a:tc>
                <a:extLst>
                  <a:ext uri="{0D108BD9-81ED-4DB2-BD59-A6C34878D82A}">
                    <a16:rowId xmlns:a16="http://schemas.microsoft.com/office/drawing/2014/main" val="2979756573"/>
                  </a:ext>
                </a:extLst>
              </a:tr>
              <a:tr h="274320">
                <a:tc>
                  <a:txBody>
                    <a:bodyPr/>
                    <a:lstStyle/>
                    <a:p>
                      <a:pPr algn="l" fontAlgn="b">
                        <a:buNone/>
                      </a:pPr>
                      <a:r>
                        <a:rPr lang="en-US" sz="1200" b="1" i="0" u="none" strike="noStrike">
                          <a:effectLst/>
                          <a:latin typeface="Segoe UI" panose="020B0502040204020203" pitchFamily="34" charset="0"/>
                        </a:rPr>
                        <a:t>Net Annual Cash Increase</a:t>
                      </a:r>
                    </a:p>
                  </a:txBody>
                  <a:tcPr marL="127000" marR="0" marT="0" marB="0" anchor="ctr">
                    <a:lnL>
                      <a:noFill/>
                    </a:lnL>
                    <a:lnR>
                      <a:noFill/>
                    </a:lnR>
                    <a:lnT>
                      <a:noFill/>
                    </a:lnT>
                    <a:lnB w="25400" cap="flat" cmpd="sng" algn="ctr">
                      <a:noFill/>
                      <a:prstDash val="solid"/>
                      <a:round/>
                      <a:headEnd type="none" w="med" len="med"/>
                      <a:tailEnd type="none" w="med" len="med"/>
                    </a:lnB>
                  </a:tcPr>
                </a:tc>
                <a:tc>
                  <a:txBody>
                    <a:bodyPr/>
                    <a:lstStyle/>
                    <a:p>
                      <a:pPr algn="r" fontAlgn="b">
                        <a:buNone/>
                      </a:pPr>
                      <a:r>
                        <a:rPr lang="en-US" sz="1200" b="1" i="0" u="none" strike="noStrike">
                          <a:effectLst/>
                          <a:latin typeface="Segoe UI" panose="020B0502040204020203" pitchFamily="34" charset="0"/>
                        </a:rPr>
                        <a:t>-831,629</a:t>
                      </a:r>
                      <a:endParaRPr lang="en-US" sz="1200" b="1" i="0" u="none" strike="noStrike" dirty="0">
                        <a:effectLst/>
                        <a:latin typeface="Segoe UI" panose="020B0502040204020203" pitchFamily="34" charset="0"/>
                      </a:endParaRPr>
                    </a:p>
                  </a:txBody>
                  <a:tcPr marL="127000" marR="0" marT="0" marB="0" anchor="ctr">
                    <a:lnL>
                      <a:noFill/>
                    </a:lnL>
                    <a:lnR>
                      <a:noFill/>
                    </a:lnR>
                    <a:lnT>
                      <a:noFill/>
                    </a:lnT>
                    <a:lnB w="25400" cap="flat" cmpd="sng" algn="ctr">
                      <a:noFill/>
                      <a:prstDash val="solid"/>
                      <a:round/>
                      <a:headEnd type="none" w="med" len="med"/>
                      <a:tailEnd type="none" w="med" len="med"/>
                    </a:lnB>
                  </a:tcPr>
                </a:tc>
                <a:extLst>
                  <a:ext uri="{0D108BD9-81ED-4DB2-BD59-A6C34878D82A}">
                    <a16:rowId xmlns:a16="http://schemas.microsoft.com/office/drawing/2014/main" val="876932352"/>
                  </a:ext>
                </a:extLst>
              </a:tr>
              <a:tr h="274320">
                <a:tc>
                  <a:txBody>
                    <a:bodyPr/>
                    <a:lstStyle/>
                    <a:p>
                      <a:pPr algn="l" fontAlgn="b">
                        <a:buNone/>
                      </a:pPr>
                      <a:r>
                        <a:rPr lang="en-US" sz="1200" b="1" u="none" strike="noStrike">
                          <a:effectLst/>
                          <a:latin typeface="Segoe UI" panose="020B0502040204020203" pitchFamily="34" charset="0"/>
                        </a:rPr>
                        <a:t>Ending Cash</a:t>
                      </a:r>
                      <a:endParaRPr lang="en-US" sz="1200" b="1" i="0" u="none" strike="noStrike">
                        <a:effectLst/>
                        <a:latin typeface="Segoe UI" panose="020B0502040204020203" pitchFamily="34" charset="0"/>
                      </a:endParaRPr>
                    </a:p>
                  </a:txBody>
                  <a:tcPr marL="127000" marR="0" marT="0" marB="0" anchor="ctr">
                    <a:lnL>
                      <a:noFill/>
                    </a:lnL>
                    <a:lnR>
                      <a:noFill/>
                    </a:lnR>
                    <a:lnT>
                      <a:noFill/>
                    </a:lnT>
                    <a:lnB w="25400" cap="flat" cmpd="sng" algn="ctr">
                      <a:solidFill>
                        <a:schemeClr val="dk1">
                          <a:alpha val="0"/>
                        </a:schemeClr>
                      </a:solidFill>
                      <a:prstDash val="solid"/>
                      <a:round/>
                      <a:headEnd type="none" w="med" len="med"/>
                      <a:tailEnd type="none" w="med" len="med"/>
                    </a:lnB>
                  </a:tcPr>
                </a:tc>
                <a:tc>
                  <a:txBody>
                    <a:bodyPr/>
                    <a:lstStyle/>
                    <a:p>
                      <a:pPr algn="r" fontAlgn="b">
                        <a:buNone/>
                      </a:pPr>
                      <a:r>
                        <a:rPr lang="en-US" sz="1200" b="1" u="none" strike="noStrike" dirty="0">
                          <a:effectLst/>
                          <a:latin typeface="Segoe UI" panose="020B0502040204020203" pitchFamily="34" charset="0"/>
                        </a:rPr>
                        <a:t>            5,557,172 </a:t>
                      </a:r>
                      <a:endParaRPr lang="en-US" sz="1200" b="1" i="0" u="none" strike="noStrike" dirty="0">
                        <a:effectLst/>
                        <a:latin typeface="Segoe UI" panose="020B0502040204020203" pitchFamily="34" charset="0"/>
                      </a:endParaRPr>
                    </a:p>
                  </a:txBody>
                  <a:tcPr marL="127000" marR="0" marT="0" marB="0" anchor="ctr">
                    <a:lnL>
                      <a:noFill/>
                    </a:lnL>
                    <a:lnR>
                      <a:noFill/>
                    </a:lnR>
                    <a:lnT>
                      <a:noFill/>
                    </a:lnT>
                    <a:lnB w="25400" cap="flat" cmpd="sng" algn="ctr">
                      <a:solidFill>
                        <a:schemeClr val="dk1">
                          <a:alpha val="0"/>
                        </a:schemeClr>
                      </a:solidFill>
                      <a:prstDash val="solid"/>
                      <a:round/>
                      <a:headEnd type="none" w="med" len="med"/>
                      <a:tailEnd type="none" w="med" len="med"/>
                    </a:lnB>
                  </a:tcPr>
                </a:tc>
                <a:extLst>
                  <a:ext uri="{0D108BD9-81ED-4DB2-BD59-A6C34878D82A}">
                    <a16:rowId xmlns:a16="http://schemas.microsoft.com/office/drawing/2014/main" val="4176231957"/>
                  </a:ext>
                </a:extLst>
              </a:tr>
            </a:tbl>
          </a:graphicData>
        </a:graphic>
      </p:graphicFrame>
      <p:sp>
        <p:nvSpPr>
          <p:cNvPr id="6" name="Rectangle 5">
            <a:extLst>
              <a:ext uri="{FF2B5EF4-FFF2-40B4-BE49-F238E27FC236}">
                <a16:creationId xmlns:a16="http://schemas.microsoft.com/office/drawing/2014/main" id="{EC51EB2D-B0FC-D9CC-AA77-BDDA34EC9130}"/>
              </a:ext>
            </a:extLst>
          </p:cNvPr>
          <p:cNvSpPr/>
          <p:nvPr/>
        </p:nvSpPr>
        <p:spPr>
          <a:xfrm>
            <a:off x="402844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78F213A-F081-3816-0F4F-0E665B243C0B}"/>
              </a:ext>
            </a:extLst>
          </p:cNvPr>
          <p:cNvSpPr txBox="1"/>
          <p:nvPr/>
        </p:nvSpPr>
        <p:spPr>
          <a:xfrm>
            <a:off x="4296410" y="867410"/>
            <a:ext cx="374269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DAYS OF CASH</a:t>
            </a:r>
          </a:p>
        </p:txBody>
      </p:sp>
      <p:graphicFrame>
        <p:nvGraphicFramePr>
          <p:cNvPr id="8" name="DashboardChartKpiDaysOfCash">
            <a:extLst>
              <a:ext uri="{FF2B5EF4-FFF2-40B4-BE49-F238E27FC236}">
                <a16:creationId xmlns:a16="http://schemas.microsoft.com/office/drawing/2014/main" id="{00000000-0008-0000-0300-00001E000000}"/>
              </a:ext>
            </a:extLst>
          </p:cNvPr>
          <p:cNvGraphicFramePr>
            <a:graphicFrameLocks noGrp="1"/>
          </p:cNvGraphicFramePr>
          <p:nvPr/>
        </p:nvGraphicFramePr>
        <p:xfrm>
          <a:off x="4729480" y="1430020"/>
          <a:ext cx="27432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a:extLst>
              <a:ext uri="{FF2B5EF4-FFF2-40B4-BE49-F238E27FC236}">
                <a16:creationId xmlns:a16="http://schemas.microsoft.com/office/drawing/2014/main" id="{3F156014-5345-88A7-3823-24B49B257DEB}"/>
              </a:ext>
            </a:extLst>
          </p:cNvPr>
          <p:cNvSpPr/>
          <p:nvPr/>
        </p:nvSpPr>
        <p:spPr>
          <a:xfrm>
            <a:off x="8108950" y="98298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7EF78A9-1CB4-961C-6165-0CC903CB8F2E}"/>
              </a:ext>
            </a:extLst>
          </p:cNvPr>
          <p:cNvSpPr txBox="1"/>
          <p:nvPr/>
        </p:nvSpPr>
        <p:spPr>
          <a:xfrm>
            <a:off x="8376920" y="867410"/>
            <a:ext cx="3742690" cy="400110"/>
          </a:xfrm>
          <a:prstGeom prst="rect">
            <a:avLst/>
          </a:prstGeom>
          <a:noFill/>
        </p:spPr>
        <p:txBody>
          <a:bodyPr vert="horz" rtlCol="0" anchorCtr="1">
            <a:spAutoFit/>
          </a:bodyPr>
          <a:lstStyle/>
          <a:p>
            <a:r>
              <a:rPr lang="en-US" sz="2000" b="1">
                <a:solidFill>
                  <a:srgbClr val="7F7F7F"/>
                </a:solidFill>
                <a:latin typeface="Segoe UI" panose="020B0502040204020203" pitchFamily="34" charset="0"/>
              </a:rPr>
              <a:t>COMMENTS</a:t>
            </a:r>
          </a:p>
        </p:txBody>
      </p:sp>
      <p:sp>
        <p:nvSpPr>
          <p:cNvPr id="11" name="TextBox 10">
            <a:extLst>
              <a:ext uri="{FF2B5EF4-FFF2-40B4-BE49-F238E27FC236}">
                <a16:creationId xmlns:a16="http://schemas.microsoft.com/office/drawing/2014/main" id="{9F88958F-CCF1-1365-4060-71CF58DDFDDD}"/>
              </a:ext>
            </a:extLst>
          </p:cNvPr>
          <p:cNvSpPr txBox="1"/>
          <p:nvPr/>
        </p:nvSpPr>
        <p:spPr>
          <a:xfrm>
            <a:off x="8343900" y="1512570"/>
            <a:ext cx="3756660" cy="2462213"/>
          </a:xfrm>
          <a:prstGeom prst="rect">
            <a:avLst/>
          </a:prstGeom>
          <a:noFill/>
        </p:spPr>
        <p:txBody>
          <a:bodyPr vert="horz" rtlCol="0">
            <a:spAutoFit/>
          </a:bodyPr>
          <a:lstStyle/>
          <a:p>
            <a:r>
              <a:rPr lang="en-US" sz="1400" dirty="0">
                <a:solidFill>
                  <a:srgbClr val="404040"/>
                </a:solidFill>
                <a:latin typeface="Segoe UI" panose="020B0502040204020203" pitchFamily="34" charset="0"/>
              </a:rPr>
              <a:t>We are predicting 275 days of cash at 6/30/27. This is based upon ending the year with 5,557,172 in cash.  </a:t>
            </a:r>
          </a:p>
          <a:p>
            <a:endParaRPr lang="en-US" sz="1400" dirty="0">
              <a:solidFill>
                <a:srgbClr val="404040"/>
              </a:solidFill>
              <a:latin typeface="Segoe UI" panose="020B0502040204020203" pitchFamily="34" charset="0"/>
            </a:endParaRPr>
          </a:p>
          <a:p>
            <a:r>
              <a:rPr lang="en-US" sz="1400" dirty="0">
                <a:solidFill>
                  <a:srgbClr val="404040"/>
                </a:solidFill>
                <a:latin typeface="Segoe UI" panose="020B0502040204020203" pitchFamily="34" charset="0"/>
              </a:rPr>
              <a:t>The cash forecast reflects an $832k decrease in FY27, due largely to the planned payment of $1M of current debt before refinancing the balance. Additionally, note that the EOY cash forecast is dependent on the BOY balance, which is derived from our current year forecast and subject to change.</a:t>
            </a:r>
          </a:p>
        </p:txBody>
      </p:sp>
    </p:spTree>
    <p:extLst>
      <p:ext uri="{BB962C8B-B14F-4D97-AF65-F5344CB8AC3E}">
        <p14:creationId xmlns:p14="http://schemas.microsoft.com/office/powerpoint/2010/main" val="2279098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C0FB27-0725-D877-821D-2FF752D6EB03}"/>
              </a:ext>
            </a:extLst>
          </p:cNvPr>
          <p:cNvSpPr txBox="1"/>
          <p:nvPr/>
        </p:nvSpPr>
        <p:spPr>
          <a:xfrm>
            <a:off x="203200" y="68580"/>
            <a:ext cx="12192000" cy="646331"/>
          </a:xfrm>
          <a:prstGeom prst="rect">
            <a:avLst/>
          </a:prstGeom>
          <a:noFill/>
        </p:spPr>
        <p:txBody>
          <a:bodyPr vert="horz" rtlCol="0">
            <a:spAutoFit/>
          </a:bodyPr>
          <a:lstStyle/>
          <a:p>
            <a:r>
              <a:rPr lang="en-US" sz="3600" b="1">
                <a:solidFill>
                  <a:srgbClr val="000000"/>
                </a:solidFill>
                <a:latin typeface="Segoe UI" panose="020B0502040204020203" pitchFamily="34" charset="0"/>
              </a:rPr>
              <a:t>Days of Cash, In Context</a:t>
            </a:r>
          </a:p>
        </p:txBody>
      </p:sp>
      <p:sp>
        <p:nvSpPr>
          <p:cNvPr id="3" name="TextBox 2">
            <a:extLst>
              <a:ext uri="{FF2B5EF4-FFF2-40B4-BE49-F238E27FC236}">
                <a16:creationId xmlns:a16="http://schemas.microsoft.com/office/drawing/2014/main" id="{DAC302D6-5C74-ACBB-BC25-E742BE254D7C}"/>
              </a:ext>
            </a:extLst>
          </p:cNvPr>
          <p:cNvSpPr txBox="1"/>
          <p:nvPr/>
        </p:nvSpPr>
        <p:spPr>
          <a:xfrm>
            <a:off x="560070" y="1314450"/>
            <a:ext cx="3742690" cy="369570"/>
          </a:xfrm>
          <a:prstGeom prst="rect">
            <a:avLst/>
          </a:prstGeom>
          <a:noFill/>
        </p:spPr>
        <p:txBody>
          <a:bodyPr vert="horz" rtlCol="0">
            <a:spAutoFit/>
          </a:bodyPr>
          <a:lstStyle/>
          <a:p>
            <a:r>
              <a:rPr lang="en-US" b="1">
                <a:solidFill>
                  <a:srgbClr val="7F7F7F"/>
                </a:solidFill>
                <a:latin typeface="Segoe UI" panose="020B0502040204020203" pitchFamily="34" charset="0"/>
              </a:rPr>
              <a:t>Historical Context: Days of Cash</a:t>
            </a:r>
          </a:p>
        </p:txBody>
      </p:sp>
      <p:graphicFrame>
        <p:nvGraphicFramePr>
          <p:cNvPr id="4" name="DashboardChartHistoricalDOC">
            <a:extLst>
              <a:ext uri="{FF2B5EF4-FFF2-40B4-BE49-F238E27FC236}">
                <a16:creationId xmlns:a16="http://schemas.microsoft.com/office/drawing/2014/main" id="{00000000-0008-0000-0300-000013000000}"/>
              </a:ext>
            </a:extLst>
          </p:cNvPr>
          <p:cNvGraphicFramePr>
            <a:graphicFrameLocks/>
          </p:cNvGraphicFramePr>
          <p:nvPr/>
        </p:nvGraphicFramePr>
        <p:xfrm>
          <a:off x="694690" y="1762760"/>
          <a:ext cx="5077460" cy="318262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6CE894AB-9907-F04C-C2B2-748D5E0B063B}"/>
              </a:ext>
            </a:extLst>
          </p:cNvPr>
          <p:cNvSpPr txBox="1"/>
          <p:nvPr/>
        </p:nvSpPr>
        <p:spPr>
          <a:xfrm>
            <a:off x="480060" y="5107940"/>
            <a:ext cx="4968240" cy="276999"/>
          </a:xfrm>
          <a:prstGeom prst="rect">
            <a:avLst/>
          </a:prstGeom>
          <a:noFill/>
        </p:spPr>
        <p:txBody>
          <a:bodyPr vert="horz" rtlCol="0">
            <a:spAutoFit/>
          </a:bodyPr>
          <a:lstStyle/>
          <a:p>
            <a:r>
              <a:rPr lang="en-US" sz="1200" b="1">
                <a:latin typeface="Segoe UI" panose="020B0502040204020203" pitchFamily="34" charset="0"/>
              </a:rPr>
              <a:t>275 DAYS OF CASH AT YEAR'S END</a:t>
            </a:r>
          </a:p>
        </p:txBody>
      </p:sp>
      <p:sp>
        <p:nvSpPr>
          <p:cNvPr id="6" name="TextBox 5">
            <a:extLst>
              <a:ext uri="{FF2B5EF4-FFF2-40B4-BE49-F238E27FC236}">
                <a16:creationId xmlns:a16="http://schemas.microsoft.com/office/drawing/2014/main" id="{6C54A509-2514-0FE4-8A2A-0CDEF548551B}"/>
              </a:ext>
            </a:extLst>
          </p:cNvPr>
          <p:cNvSpPr txBox="1">
            <a:spLocks/>
          </p:cNvSpPr>
          <p:nvPr/>
        </p:nvSpPr>
        <p:spPr>
          <a:xfrm>
            <a:off x="480060" y="5295900"/>
            <a:ext cx="4968240" cy="738664"/>
          </a:xfrm>
          <a:prstGeom prst="rect">
            <a:avLst/>
          </a:prstGeom>
          <a:noFill/>
        </p:spPr>
        <p:txBody>
          <a:bodyPr vert="horz" rtlCol="0">
            <a:spAutoFit/>
          </a:bodyPr>
          <a:lstStyle/>
          <a:p>
            <a:r>
              <a:rPr lang="en-US" sz="1400" dirty="0">
                <a:solidFill>
                  <a:srgbClr val="877E7B"/>
                </a:solidFill>
                <a:latin typeface="Segoe UI" panose="020B0502040204020203" pitchFamily="34" charset="0"/>
              </a:rPr>
              <a:t>The budget predicts that we will end the year with 270 days of cash, which is 54 days less than the cash forecast for 6/30/26 – due to the payment of debt principal.</a:t>
            </a:r>
          </a:p>
        </p:txBody>
      </p:sp>
      <p:sp>
        <p:nvSpPr>
          <p:cNvPr id="7" name="TextBox 6">
            <a:extLst>
              <a:ext uri="{FF2B5EF4-FFF2-40B4-BE49-F238E27FC236}">
                <a16:creationId xmlns:a16="http://schemas.microsoft.com/office/drawing/2014/main" id="{9E0E23F7-04F7-DA75-E623-C1ECDB003225}"/>
              </a:ext>
            </a:extLst>
          </p:cNvPr>
          <p:cNvSpPr txBox="1"/>
          <p:nvPr/>
        </p:nvSpPr>
        <p:spPr>
          <a:xfrm>
            <a:off x="6177280" y="1314450"/>
            <a:ext cx="5927090" cy="369570"/>
          </a:xfrm>
          <a:prstGeom prst="rect">
            <a:avLst/>
          </a:prstGeom>
          <a:noFill/>
        </p:spPr>
        <p:txBody>
          <a:bodyPr vert="horz" rtlCol="0">
            <a:spAutoFit/>
          </a:bodyPr>
          <a:lstStyle/>
          <a:p>
            <a:r>
              <a:rPr lang="en-US" b="1">
                <a:solidFill>
                  <a:srgbClr val="7F7F7F"/>
                </a:solidFill>
                <a:latin typeface="Segoe UI" panose="020B0502040204020203" pitchFamily="34" charset="0"/>
              </a:rPr>
              <a:t>Industry Context: Days of Cash vs Gross Margin</a:t>
            </a:r>
          </a:p>
        </p:txBody>
      </p:sp>
      <p:graphicFrame>
        <p:nvGraphicFramePr>
          <p:cNvPr id="8" name="ChtKPIIndustry">
            <a:extLst>
              <a:ext uri="{FF2B5EF4-FFF2-40B4-BE49-F238E27FC236}">
                <a16:creationId xmlns:a16="http://schemas.microsoft.com/office/drawing/2014/main" id="{00000000-0008-0000-0300-000016000000}"/>
              </a:ext>
            </a:extLst>
          </p:cNvPr>
          <p:cNvGraphicFramePr>
            <a:graphicFrameLocks/>
          </p:cNvGraphicFramePr>
          <p:nvPr/>
        </p:nvGraphicFramePr>
        <p:xfrm>
          <a:off x="6386830" y="1762760"/>
          <a:ext cx="5077460" cy="3182620"/>
        </p:xfrm>
        <a:graphic>
          <a:graphicData uri="http://schemas.openxmlformats.org/drawingml/2006/chart">
            <c:chart xmlns:c="http://schemas.openxmlformats.org/drawingml/2006/chart" xmlns:r="http://schemas.openxmlformats.org/officeDocument/2006/relationships" r:id="rId3"/>
          </a:graphicData>
        </a:graphic>
      </p:graphicFrame>
      <p:cxnSp>
        <p:nvCxnSpPr>
          <p:cNvPr id="9" name="Straight Connector 8">
            <a:extLst>
              <a:ext uri="{FF2B5EF4-FFF2-40B4-BE49-F238E27FC236}">
                <a16:creationId xmlns:a16="http://schemas.microsoft.com/office/drawing/2014/main" id="{0ADA3D6A-8F58-A19B-9581-47FBDDF59645}"/>
              </a:ext>
            </a:extLst>
          </p:cNvPr>
          <p:cNvCxnSpPr/>
          <p:nvPr/>
        </p:nvCxnSpPr>
        <p:spPr>
          <a:xfrm>
            <a:off x="7331857" y="3769770"/>
            <a:ext cx="3997960" cy="0"/>
          </a:xfrm>
          <a:prstGeom prst="line">
            <a:avLst/>
          </a:prstGeom>
          <a:ln w="25400" cmpd="sng">
            <a:solidFill>
              <a:srgbClr val="164564"/>
            </a:solidFill>
            <a:prstDash val="sysDot"/>
          </a:ln>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8586B61A-ED4A-B8BB-1BA0-BB46DA52D86F}"/>
              </a:ext>
            </a:extLst>
          </p:cNvPr>
          <p:cNvSpPr txBox="1"/>
          <p:nvPr/>
        </p:nvSpPr>
        <p:spPr>
          <a:xfrm>
            <a:off x="10885317" y="3617370"/>
            <a:ext cx="698500" cy="338554"/>
          </a:xfrm>
          <a:prstGeom prst="rect">
            <a:avLst/>
          </a:prstGeom>
          <a:noFill/>
        </p:spPr>
        <p:txBody>
          <a:bodyPr vert="horz" rtlCol="0">
            <a:spAutoFit/>
          </a:bodyPr>
          <a:lstStyle/>
          <a:p>
            <a:pPr algn="r"/>
            <a:r>
              <a:rPr lang="en-US" sz="1600" b="1">
                <a:solidFill>
                  <a:srgbClr val="20638F"/>
                </a:solidFill>
                <a:effectLst>
                  <a:outerShdw blurRad="63500" dist="36558" dir="2775961" rotWithShape="0">
                    <a:scrgbClr r="0" g="0" b="0">
                      <a:alpha val="60000"/>
                    </a:scrgbClr>
                  </a:outerShdw>
                </a:effectLst>
                <a:latin typeface="Segoe UI" panose="020B0502040204020203" pitchFamily="34" charset="0"/>
              </a:rPr>
              <a:t>0%</a:t>
            </a:r>
          </a:p>
        </p:txBody>
      </p:sp>
      <p:cxnSp>
        <p:nvCxnSpPr>
          <p:cNvPr id="11" name="Straight Connector 10">
            <a:extLst>
              <a:ext uri="{FF2B5EF4-FFF2-40B4-BE49-F238E27FC236}">
                <a16:creationId xmlns:a16="http://schemas.microsoft.com/office/drawing/2014/main" id="{9487334B-6300-32D0-3AC0-732E4C2FD9FE}"/>
              </a:ext>
            </a:extLst>
          </p:cNvPr>
          <p:cNvCxnSpPr/>
          <p:nvPr/>
        </p:nvCxnSpPr>
        <p:spPr>
          <a:xfrm>
            <a:off x="8803971" y="1953260"/>
            <a:ext cx="0" cy="2533755"/>
          </a:xfrm>
          <a:prstGeom prst="line">
            <a:avLst/>
          </a:prstGeom>
          <a:ln w="25400" cmpd="sng">
            <a:solidFill>
              <a:srgbClr val="164564"/>
            </a:solidFill>
            <a:prstDash val="sysDot"/>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BC3A885F-87CB-000A-3BA5-F26B89E0AA77}"/>
              </a:ext>
            </a:extLst>
          </p:cNvPr>
          <p:cNvSpPr txBox="1"/>
          <p:nvPr/>
        </p:nvSpPr>
        <p:spPr>
          <a:xfrm>
            <a:off x="8533461" y="4233015"/>
            <a:ext cx="541020" cy="338554"/>
          </a:xfrm>
          <a:prstGeom prst="rect">
            <a:avLst/>
          </a:prstGeom>
          <a:noFill/>
        </p:spPr>
        <p:txBody>
          <a:bodyPr vert="horz" rtlCol="0">
            <a:spAutoFit/>
          </a:bodyPr>
          <a:lstStyle/>
          <a:p>
            <a:pPr algn="ctr"/>
            <a:r>
              <a:rPr lang="en-US" sz="1600" b="1">
                <a:solidFill>
                  <a:srgbClr val="20638F"/>
                </a:solidFill>
                <a:effectLst>
                  <a:outerShdw blurRad="63500" dist="36558" dir="2775961" rotWithShape="0">
                    <a:scrgbClr r="0" g="0" b="0">
                      <a:alpha val="43000"/>
                    </a:scrgbClr>
                  </a:outerShdw>
                </a:effectLst>
                <a:latin typeface="Segoe UI" panose="020B0502040204020203" pitchFamily="34" charset="0"/>
              </a:rPr>
              <a:t>275</a:t>
            </a:r>
          </a:p>
        </p:txBody>
      </p:sp>
      <p:sp>
        <p:nvSpPr>
          <p:cNvPr id="13" name="TextBox 12">
            <a:extLst>
              <a:ext uri="{FF2B5EF4-FFF2-40B4-BE49-F238E27FC236}">
                <a16:creationId xmlns:a16="http://schemas.microsoft.com/office/drawing/2014/main" id="{811D029C-250A-FE3A-08D9-23E125FFDEC1}"/>
              </a:ext>
            </a:extLst>
          </p:cNvPr>
          <p:cNvSpPr txBox="1"/>
          <p:nvPr/>
        </p:nvSpPr>
        <p:spPr>
          <a:xfrm>
            <a:off x="6176010" y="5107940"/>
            <a:ext cx="4968240" cy="276999"/>
          </a:xfrm>
          <a:prstGeom prst="rect">
            <a:avLst/>
          </a:prstGeom>
          <a:noFill/>
        </p:spPr>
        <p:txBody>
          <a:bodyPr vert="horz" rtlCol="0">
            <a:spAutoFit/>
          </a:bodyPr>
          <a:lstStyle/>
          <a:p>
            <a:r>
              <a:rPr lang="en-US" sz="1200" b="1" dirty="0">
                <a:latin typeface="Segoe UI" panose="020B0502040204020203" pitchFamily="34" charset="0"/>
              </a:rPr>
              <a:t>ANNUAL PERFORMANCE VS. CUMULATIVE CASH BALANCE</a:t>
            </a:r>
          </a:p>
        </p:txBody>
      </p:sp>
      <p:sp>
        <p:nvSpPr>
          <p:cNvPr id="14" name="TextBox 13">
            <a:extLst>
              <a:ext uri="{FF2B5EF4-FFF2-40B4-BE49-F238E27FC236}">
                <a16:creationId xmlns:a16="http://schemas.microsoft.com/office/drawing/2014/main" id="{7110AB5A-975D-3CAD-6F4F-7723C2CE8B98}"/>
              </a:ext>
            </a:extLst>
          </p:cNvPr>
          <p:cNvSpPr txBox="1">
            <a:spLocks/>
          </p:cNvSpPr>
          <p:nvPr/>
        </p:nvSpPr>
        <p:spPr>
          <a:xfrm>
            <a:off x="6176010" y="5295900"/>
            <a:ext cx="4968240" cy="954107"/>
          </a:xfrm>
          <a:prstGeom prst="rect">
            <a:avLst/>
          </a:prstGeom>
          <a:noFill/>
        </p:spPr>
        <p:txBody>
          <a:bodyPr vert="horz" rtlCol="0">
            <a:spAutoFit/>
          </a:bodyPr>
          <a:lstStyle/>
          <a:p>
            <a:r>
              <a:rPr lang="en-US" sz="1400" dirty="0">
                <a:solidFill>
                  <a:srgbClr val="877E7B"/>
                </a:solidFill>
                <a:latin typeface="Segoe UI" panose="020B0502040204020203" pitchFamily="34" charset="0"/>
              </a:rPr>
              <a:t>The budget predicts a gross margin of % and an ending cash balance that will provide 275 days of cash. The comparison above is </a:t>
            </a:r>
            <a:r>
              <a:rPr lang="en-US" sz="1400" dirty="0" err="1">
                <a:solidFill>
                  <a:srgbClr val="877E7B"/>
                </a:solidFill>
                <a:latin typeface="Segoe UI" panose="020B0502040204020203" pitchFamily="34" charset="0"/>
              </a:rPr>
              <a:t>Global’s</a:t>
            </a:r>
            <a:r>
              <a:rPr lang="en-US" sz="1400" dirty="0">
                <a:solidFill>
                  <a:srgbClr val="877E7B"/>
                </a:solidFill>
                <a:latin typeface="Segoe UI" panose="020B0502040204020203" pitchFamily="34" charset="0"/>
              </a:rPr>
              <a:t> FY27 budget vs other schools' FY26 forecasted results</a:t>
            </a:r>
          </a:p>
        </p:txBody>
      </p:sp>
    </p:spTree>
    <p:extLst>
      <p:ext uri="{BB962C8B-B14F-4D97-AF65-F5344CB8AC3E}">
        <p14:creationId xmlns:p14="http://schemas.microsoft.com/office/powerpoint/2010/main" val="300540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D773D3-7193-3B61-30B4-E6D689BCE404}"/>
              </a:ext>
            </a:extLst>
          </p:cNvPr>
          <p:cNvSpPr txBox="1"/>
          <p:nvPr/>
        </p:nvSpPr>
        <p:spPr>
          <a:xfrm>
            <a:off x="203200" y="68580"/>
            <a:ext cx="4318000" cy="523220"/>
          </a:xfrm>
          <a:prstGeom prst="rect">
            <a:avLst/>
          </a:prstGeom>
          <a:noFill/>
        </p:spPr>
        <p:txBody>
          <a:bodyPr vert="horz" rtlCol="0">
            <a:spAutoFit/>
          </a:bodyPr>
          <a:lstStyle/>
          <a:p>
            <a:r>
              <a:rPr lang="en-US" sz="2800" b="1" dirty="0">
                <a:solidFill>
                  <a:srgbClr val="000000"/>
                </a:solidFill>
                <a:latin typeface="Segoe UI" panose="020B0502040204020203" pitchFamily="34" charset="0"/>
              </a:rPr>
              <a:t>SY27 &amp; SY28 Budget</a:t>
            </a:r>
          </a:p>
        </p:txBody>
      </p:sp>
      <p:sp>
        <p:nvSpPr>
          <p:cNvPr id="4" name="Rectangle 3">
            <a:extLst>
              <a:ext uri="{FF2B5EF4-FFF2-40B4-BE49-F238E27FC236}">
                <a16:creationId xmlns:a16="http://schemas.microsoft.com/office/drawing/2014/main" id="{50B84D12-2950-A379-76DF-C4B33F98640B}"/>
              </a:ext>
            </a:extLst>
          </p:cNvPr>
          <p:cNvSpPr/>
          <p:nvPr/>
        </p:nvSpPr>
        <p:spPr>
          <a:xfrm>
            <a:off x="4886960" y="367030"/>
            <a:ext cx="64770" cy="6017260"/>
          </a:xfrm>
          <a:prstGeom prst="rect">
            <a:avLst/>
          </a:prstGeom>
          <a:solidFill>
            <a:srgbClr val="D9D9D9">
              <a:alpha val="20000"/>
            </a:srgbClr>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506B2649-8678-7FA3-C657-6C2364EF7949}"/>
              </a:ext>
            </a:extLst>
          </p:cNvPr>
          <p:cNvCxnSpPr/>
          <p:nvPr/>
        </p:nvCxnSpPr>
        <p:spPr>
          <a:xfrm>
            <a:off x="5270500" y="440690"/>
            <a:ext cx="6675120"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798D6089-3016-6579-4876-5DFD987AF670}"/>
              </a:ext>
            </a:extLst>
          </p:cNvPr>
          <p:cNvSpPr txBox="1"/>
          <p:nvPr/>
        </p:nvSpPr>
        <p:spPr>
          <a:xfrm>
            <a:off x="5168900" y="416560"/>
            <a:ext cx="2645410" cy="276999"/>
          </a:xfrm>
          <a:prstGeom prst="rect">
            <a:avLst/>
          </a:prstGeom>
          <a:noFill/>
        </p:spPr>
        <p:txBody>
          <a:bodyPr vert="horz" rtlCol="0">
            <a:spAutoFit/>
          </a:bodyPr>
          <a:lstStyle/>
          <a:p>
            <a:r>
              <a:rPr lang="en-US" sz="1200" b="1">
                <a:latin typeface="Segoe UI" panose="020B0502040204020203" pitchFamily="34" charset="0"/>
              </a:rPr>
              <a:t>REVENUE</a:t>
            </a:r>
          </a:p>
        </p:txBody>
      </p:sp>
      <p:graphicFrame>
        <p:nvGraphicFramePr>
          <p:cNvPr id="7" name="DashboardRevenueDonut">
            <a:extLst>
              <a:ext uri="{FF2B5EF4-FFF2-40B4-BE49-F238E27FC236}">
                <a16:creationId xmlns:a16="http://schemas.microsoft.com/office/drawing/2014/main" id="{00000000-0008-0000-0300-000002000000}"/>
              </a:ext>
            </a:extLst>
          </p:cNvPr>
          <p:cNvGraphicFramePr>
            <a:graphicFrameLocks/>
          </p:cNvGraphicFramePr>
          <p:nvPr>
            <p:extLst>
              <p:ext uri="{D42A27DB-BD31-4B8C-83A1-F6EECF244321}">
                <p14:modId xmlns:p14="http://schemas.microsoft.com/office/powerpoint/2010/main" val="3163280737"/>
              </p:ext>
            </p:extLst>
          </p:nvPr>
        </p:nvGraphicFramePr>
        <p:xfrm>
          <a:off x="9782810" y="567690"/>
          <a:ext cx="2286000" cy="20574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9884B358-10A4-AA62-5463-9FE87D534D52}"/>
              </a:ext>
            </a:extLst>
          </p:cNvPr>
          <p:cNvSpPr txBox="1"/>
          <p:nvPr/>
        </p:nvSpPr>
        <p:spPr>
          <a:xfrm>
            <a:off x="5168900" y="693420"/>
            <a:ext cx="4304030" cy="1015663"/>
          </a:xfrm>
          <a:prstGeom prst="rect">
            <a:avLst/>
          </a:prstGeom>
          <a:noFill/>
        </p:spPr>
        <p:txBody>
          <a:bodyPr vert="horz" rtlCol="0">
            <a:spAutoFit/>
          </a:bodyPr>
          <a:lstStyle/>
          <a:p>
            <a:r>
              <a:rPr lang="en-US" sz="1200" dirty="0">
                <a:solidFill>
                  <a:srgbClr val="404040"/>
                </a:solidFill>
                <a:latin typeface="Segoe UI" panose="020B0502040204020203" pitchFamily="34" charset="0"/>
              </a:rPr>
              <a:t>We have budgeted </a:t>
            </a:r>
            <a:r>
              <a:rPr lang="en-US" sz="1200" b="1" dirty="0">
                <a:solidFill>
                  <a:srgbClr val="404040"/>
                </a:solidFill>
                <a:latin typeface="Segoe UI" panose="020B0502040204020203" pitchFamily="34" charset="0"/>
              </a:rPr>
              <a:t>$7,741,639 </a:t>
            </a:r>
            <a:r>
              <a:rPr lang="en-US" sz="1200" dirty="0">
                <a:solidFill>
                  <a:srgbClr val="404040"/>
                </a:solidFill>
                <a:latin typeface="Segoe UI" panose="020B0502040204020203" pitchFamily="34" charset="0"/>
              </a:rPr>
              <a:t>in revenue based upon 230 students, a PPF foundation payment of $15,454, and a facility payment of $3,850. The largest components of revenue are $7m (90.4%) in State and Local Revenue and $582k (7.5%) in Federal Revenue.</a:t>
            </a:r>
          </a:p>
        </p:txBody>
      </p:sp>
      <p:cxnSp>
        <p:nvCxnSpPr>
          <p:cNvPr id="9" name="Straight Connector 8">
            <a:extLst>
              <a:ext uri="{FF2B5EF4-FFF2-40B4-BE49-F238E27FC236}">
                <a16:creationId xmlns:a16="http://schemas.microsoft.com/office/drawing/2014/main" id="{CCC245E2-DE93-9CD2-66F9-3A008F762F76}"/>
              </a:ext>
            </a:extLst>
          </p:cNvPr>
          <p:cNvCxnSpPr/>
          <p:nvPr/>
        </p:nvCxnSpPr>
        <p:spPr>
          <a:xfrm>
            <a:off x="5270500" y="2726690"/>
            <a:ext cx="6675120"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D59621CC-FB2A-1EDE-92BB-C639CABE749A}"/>
              </a:ext>
            </a:extLst>
          </p:cNvPr>
          <p:cNvSpPr txBox="1"/>
          <p:nvPr/>
        </p:nvSpPr>
        <p:spPr>
          <a:xfrm>
            <a:off x="5168900" y="2702560"/>
            <a:ext cx="2645410" cy="276999"/>
          </a:xfrm>
          <a:prstGeom prst="rect">
            <a:avLst/>
          </a:prstGeom>
          <a:noFill/>
        </p:spPr>
        <p:txBody>
          <a:bodyPr vert="horz" rtlCol="0">
            <a:spAutoFit/>
          </a:bodyPr>
          <a:lstStyle/>
          <a:p>
            <a:r>
              <a:rPr lang="en-US" sz="1200" b="1">
                <a:latin typeface="Segoe UI" panose="020B0502040204020203" pitchFamily="34" charset="0"/>
              </a:rPr>
              <a:t>EXPENSES</a:t>
            </a:r>
          </a:p>
        </p:txBody>
      </p:sp>
      <p:graphicFrame>
        <p:nvGraphicFramePr>
          <p:cNvPr id="11" name="DashboardExpensesDonut">
            <a:extLst>
              <a:ext uri="{FF2B5EF4-FFF2-40B4-BE49-F238E27FC236}">
                <a16:creationId xmlns:a16="http://schemas.microsoft.com/office/drawing/2014/main" id="{00000000-0008-0000-0300-000003000000}"/>
              </a:ext>
            </a:extLst>
          </p:cNvPr>
          <p:cNvGraphicFramePr>
            <a:graphicFrameLocks/>
          </p:cNvGraphicFramePr>
          <p:nvPr>
            <p:extLst>
              <p:ext uri="{D42A27DB-BD31-4B8C-83A1-F6EECF244321}">
                <p14:modId xmlns:p14="http://schemas.microsoft.com/office/powerpoint/2010/main" val="1127478750"/>
              </p:ext>
            </p:extLst>
          </p:nvPr>
        </p:nvGraphicFramePr>
        <p:xfrm>
          <a:off x="9782810" y="2853690"/>
          <a:ext cx="2286000" cy="20574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7881E816-B88A-B32C-C68E-4EDB393291CD}"/>
              </a:ext>
            </a:extLst>
          </p:cNvPr>
          <p:cNvSpPr txBox="1"/>
          <p:nvPr/>
        </p:nvSpPr>
        <p:spPr>
          <a:xfrm>
            <a:off x="5168900" y="2979420"/>
            <a:ext cx="4304030" cy="1938992"/>
          </a:xfrm>
          <a:prstGeom prst="rect">
            <a:avLst/>
          </a:prstGeom>
          <a:noFill/>
        </p:spPr>
        <p:txBody>
          <a:bodyPr vert="horz" rtlCol="0">
            <a:spAutoFit/>
          </a:bodyPr>
          <a:lstStyle/>
          <a:p>
            <a:r>
              <a:rPr lang="en-US" sz="1200" dirty="0">
                <a:solidFill>
                  <a:srgbClr val="404040"/>
                </a:solidFill>
                <a:latin typeface="Segoe UI" panose="020B0502040204020203" pitchFamily="34" charset="0"/>
              </a:rPr>
              <a:t>We have budgeted </a:t>
            </a:r>
            <a:r>
              <a:rPr lang="en-US" sz="1200" b="1" dirty="0">
                <a:solidFill>
                  <a:srgbClr val="404040"/>
                </a:solidFill>
                <a:latin typeface="Segoe UI" panose="020B0502040204020203" pitchFamily="34" charset="0"/>
              </a:rPr>
              <a:t>$7,773,753 </a:t>
            </a:r>
            <a:r>
              <a:rPr lang="en-US" sz="1200" dirty="0">
                <a:solidFill>
                  <a:srgbClr val="404040"/>
                </a:solidFill>
                <a:latin typeface="Segoe UI" panose="020B0502040204020203" pitchFamily="34" charset="0"/>
              </a:rPr>
              <a:t>in expenses based on 40.6 staff, a 5.7 student to teacher ratio, and 31,928 in square feet for the facility.  The largest components of expense are $3,671,882 (47.2%) in Salaries and $965,639 (12.4%) in Direct Student Expense.</a:t>
            </a:r>
          </a:p>
          <a:p>
            <a:endParaRPr lang="en-US" sz="1200" dirty="0">
              <a:solidFill>
                <a:srgbClr val="404040"/>
              </a:solidFill>
              <a:latin typeface="Segoe UI" panose="020B0502040204020203" pitchFamily="34" charset="0"/>
            </a:endParaRPr>
          </a:p>
          <a:p>
            <a:r>
              <a:rPr lang="en-US" sz="1200" dirty="0">
                <a:solidFill>
                  <a:srgbClr val="404040"/>
                </a:solidFill>
                <a:latin typeface="Segoe UI" panose="020B0502040204020203" pitchFamily="34" charset="0"/>
              </a:rPr>
              <a:t>Interest expense increases from 173k in FY26 to 199k in FY27 due to the modeled 4.5% interest rate, which is slightly higher than our current rate (4.04% for City First and 1% for OSSE).</a:t>
            </a:r>
          </a:p>
        </p:txBody>
      </p:sp>
      <p:cxnSp>
        <p:nvCxnSpPr>
          <p:cNvPr id="13" name="Straight Connector 12">
            <a:extLst>
              <a:ext uri="{FF2B5EF4-FFF2-40B4-BE49-F238E27FC236}">
                <a16:creationId xmlns:a16="http://schemas.microsoft.com/office/drawing/2014/main" id="{3D7FA52C-886F-543A-6554-E6A0A3D66755}"/>
              </a:ext>
            </a:extLst>
          </p:cNvPr>
          <p:cNvCxnSpPr/>
          <p:nvPr/>
        </p:nvCxnSpPr>
        <p:spPr>
          <a:xfrm>
            <a:off x="5270500" y="5012690"/>
            <a:ext cx="6675120"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3497E802-B643-DFFF-0297-0F3D7629950E}"/>
              </a:ext>
            </a:extLst>
          </p:cNvPr>
          <p:cNvSpPr txBox="1"/>
          <p:nvPr/>
        </p:nvSpPr>
        <p:spPr>
          <a:xfrm>
            <a:off x="5168900" y="4988560"/>
            <a:ext cx="2645410" cy="276999"/>
          </a:xfrm>
          <a:prstGeom prst="rect">
            <a:avLst/>
          </a:prstGeom>
          <a:noFill/>
        </p:spPr>
        <p:txBody>
          <a:bodyPr vert="horz" rtlCol="0">
            <a:spAutoFit/>
          </a:bodyPr>
          <a:lstStyle/>
          <a:p>
            <a:r>
              <a:rPr lang="en-US" sz="1200" b="1">
                <a:latin typeface="Segoe UI" panose="020B0502040204020203" pitchFamily="34" charset="0"/>
              </a:rPr>
              <a:t>ADJUSTMENTS TO CASH FLOW</a:t>
            </a:r>
          </a:p>
        </p:txBody>
      </p:sp>
      <p:sp>
        <p:nvSpPr>
          <p:cNvPr id="16" name="TextBox 15">
            <a:extLst>
              <a:ext uri="{FF2B5EF4-FFF2-40B4-BE49-F238E27FC236}">
                <a16:creationId xmlns:a16="http://schemas.microsoft.com/office/drawing/2014/main" id="{CF4F7AAD-32A5-3CDE-D061-A69C2941B43E}"/>
              </a:ext>
            </a:extLst>
          </p:cNvPr>
          <p:cNvSpPr txBox="1"/>
          <p:nvPr/>
        </p:nvSpPr>
        <p:spPr>
          <a:xfrm>
            <a:off x="5168899" y="5265420"/>
            <a:ext cx="6764021" cy="830997"/>
          </a:xfrm>
          <a:prstGeom prst="rect">
            <a:avLst/>
          </a:prstGeom>
          <a:noFill/>
        </p:spPr>
        <p:txBody>
          <a:bodyPr vert="horz" wrap="square" rtlCol="0">
            <a:spAutoFit/>
          </a:bodyPr>
          <a:lstStyle/>
          <a:p>
            <a:r>
              <a:rPr lang="en-US" sz="1200" dirty="0">
                <a:solidFill>
                  <a:srgbClr val="404040"/>
                </a:solidFill>
                <a:latin typeface="Segoe UI" panose="020B0502040204020203" pitchFamily="34" charset="0"/>
              </a:rPr>
              <a:t>We have budgeted a </a:t>
            </a:r>
            <a:r>
              <a:rPr lang="en-US" sz="1200" b="1" dirty="0">
                <a:solidFill>
                  <a:srgbClr val="404040"/>
                </a:solidFill>
                <a:latin typeface="Segoe UI" panose="020B0502040204020203" pitchFamily="34" charset="0"/>
              </a:rPr>
              <a:t>$831,629 </a:t>
            </a:r>
            <a:r>
              <a:rPr lang="en-US" sz="1200" dirty="0">
                <a:solidFill>
                  <a:srgbClr val="404040"/>
                </a:solidFill>
                <a:latin typeface="Segoe UI" panose="020B0502040204020203" pitchFamily="34" charset="0"/>
              </a:rPr>
              <a:t>loss in cash for the upcoming year.  The largest adjustments are $395,742 in Add Depreciation and -$1,141,847 in Financing Activities – with the latter our assumptions for a $1M pay down of principal, refinance costs, and new loan principal.</a:t>
            </a:r>
          </a:p>
          <a:p>
            <a:endParaRPr lang="en-US" sz="1200" dirty="0">
              <a:solidFill>
                <a:srgbClr val="404040"/>
              </a:solidFill>
              <a:latin typeface="Segoe UI" panose="020B0502040204020203" pitchFamily="34" charset="0"/>
            </a:endParaRPr>
          </a:p>
        </p:txBody>
      </p:sp>
      <p:pic>
        <p:nvPicPr>
          <p:cNvPr id="17" name="Picture 16">
            <a:extLst>
              <a:ext uri="{FF2B5EF4-FFF2-40B4-BE49-F238E27FC236}">
                <a16:creationId xmlns:a16="http://schemas.microsoft.com/office/drawing/2014/main" id="{EDE79ED8-D90C-A3D0-C959-8B1F489412EA}"/>
              </a:ext>
            </a:extLst>
          </p:cNvPr>
          <p:cNvPicPr>
            <a:picLocks noChangeAspect="1"/>
          </p:cNvPicPr>
          <p:nvPr/>
        </p:nvPicPr>
        <p:blipFill>
          <a:blip r:embed="rId4"/>
          <a:stretch>
            <a:fillRect/>
          </a:stretch>
        </p:blipFill>
        <p:spPr>
          <a:xfrm>
            <a:off x="430112" y="591800"/>
            <a:ext cx="3741837" cy="6197620"/>
          </a:xfrm>
          <a:prstGeom prst="rect">
            <a:avLst/>
          </a:prstGeom>
          <a:ln>
            <a:solidFill>
              <a:schemeClr val="tx1"/>
            </a:solidFill>
          </a:ln>
        </p:spPr>
      </p:pic>
    </p:spTree>
    <p:extLst>
      <p:ext uri="{BB962C8B-B14F-4D97-AF65-F5344CB8AC3E}">
        <p14:creationId xmlns:p14="http://schemas.microsoft.com/office/powerpoint/2010/main" val="33830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C451C-5CCB-4222-18A0-0D44ED8219A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5C196B8-0763-72CE-CF18-725B195030A0}"/>
              </a:ext>
            </a:extLst>
          </p:cNvPr>
          <p:cNvSpPr txBox="1"/>
          <p:nvPr/>
        </p:nvSpPr>
        <p:spPr>
          <a:xfrm>
            <a:off x="203200" y="68580"/>
            <a:ext cx="7105422" cy="646331"/>
          </a:xfrm>
          <a:prstGeom prst="rect">
            <a:avLst/>
          </a:prstGeom>
          <a:noFill/>
        </p:spPr>
        <p:txBody>
          <a:bodyPr vert="horz" wrap="square" rtlCol="0">
            <a:spAutoFit/>
          </a:bodyPr>
          <a:lstStyle/>
          <a:p>
            <a:r>
              <a:rPr lang="en-US" sz="3600" b="1" dirty="0">
                <a:solidFill>
                  <a:srgbClr val="000000"/>
                </a:solidFill>
                <a:latin typeface="Segoe UI" panose="020B0502040204020203" pitchFamily="34" charset="0"/>
              </a:rPr>
              <a:t>Impact of Refinance Scenarios</a:t>
            </a:r>
          </a:p>
        </p:txBody>
      </p:sp>
      <p:sp>
        <p:nvSpPr>
          <p:cNvPr id="15" name="TextBox 27">
            <a:extLst>
              <a:ext uri="{FF2B5EF4-FFF2-40B4-BE49-F238E27FC236}">
                <a16:creationId xmlns:a16="http://schemas.microsoft.com/office/drawing/2014/main" id="{BE6FB2B3-465D-1E9E-369B-DD136C27236A}"/>
              </a:ext>
            </a:extLst>
          </p:cNvPr>
          <p:cNvSpPr txBox="1"/>
          <p:nvPr/>
        </p:nvSpPr>
        <p:spPr>
          <a:xfrm>
            <a:off x="356331" y="1380757"/>
            <a:ext cx="6077361" cy="4867643"/>
          </a:xfrm>
          <a:prstGeom prst="rect">
            <a:avLst/>
          </a:prstGeom>
          <a:solidFill>
            <a:schemeClr val="accent1">
              <a:lumMod val="20000"/>
              <a:lumOff val="80000"/>
            </a:schemeClr>
          </a:solidFill>
        </p:spPr>
        <p:txBody>
          <a:bodyPr vert="horz"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chemeClr val="tx1"/>
              </a:buClr>
            </a:pPr>
            <a:r>
              <a:rPr lang="en-US" sz="1600" b="1" dirty="0">
                <a:solidFill>
                  <a:srgbClr val="000000"/>
                </a:solidFill>
                <a:latin typeface="Segoe UI" panose="020B0502040204020203" pitchFamily="34" charset="0"/>
                <a:cs typeface="Segoe UI" panose="020B0502040204020203" pitchFamily="34" charset="0"/>
              </a:rPr>
              <a:t>Base Assumptions for a Refinance in FY27:</a:t>
            </a:r>
            <a:endParaRPr lang="en-US" sz="1200" dirty="0">
              <a:solidFill>
                <a:srgbClr val="000000"/>
              </a:solidFill>
              <a:latin typeface="SegoeUI"/>
            </a:endParaRPr>
          </a:p>
          <a:p>
            <a:pPr algn="l">
              <a:spcBef>
                <a:spcPts val="600"/>
              </a:spcBef>
            </a:pPr>
            <a:r>
              <a:rPr lang="en-US" sz="1200" dirty="0">
                <a:solidFill>
                  <a:srgbClr val="000000"/>
                </a:solidFill>
                <a:latin typeface="SegoeUI"/>
              </a:rPr>
              <a:t>We currently have two loans with the following balances and maturities:</a:t>
            </a:r>
          </a:p>
          <a:p>
            <a:pPr algn="l">
              <a:spcBef>
                <a:spcPts val="600"/>
              </a:spcBef>
            </a:pPr>
            <a:endParaRPr lang="en-US" sz="1200" dirty="0">
              <a:solidFill>
                <a:srgbClr val="000000"/>
              </a:solidFill>
              <a:latin typeface="SegoeUI"/>
            </a:endParaRPr>
          </a:p>
          <a:p>
            <a:pPr algn="l">
              <a:spcBef>
                <a:spcPts val="600"/>
              </a:spcBef>
            </a:pPr>
            <a:endParaRPr lang="en-US" sz="1200" dirty="0">
              <a:solidFill>
                <a:srgbClr val="000000"/>
              </a:solidFill>
              <a:latin typeface="SegoeUI"/>
            </a:endParaRPr>
          </a:p>
          <a:p>
            <a:pPr algn="l">
              <a:spcBef>
                <a:spcPts val="600"/>
              </a:spcBef>
            </a:pPr>
            <a:endParaRPr lang="en-US" sz="1200" dirty="0">
              <a:solidFill>
                <a:srgbClr val="000000"/>
              </a:solidFill>
              <a:latin typeface="SegoeUI"/>
            </a:endParaRPr>
          </a:p>
          <a:p>
            <a:pPr algn="l">
              <a:spcBef>
                <a:spcPts val="600"/>
              </a:spcBef>
            </a:pPr>
            <a:endParaRPr lang="en-US" sz="1200" dirty="0">
              <a:solidFill>
                <a:srgbClr val="000000"/>
              </a:solidFill>
              <a:latin typeface="SegoeUI"/>
            </a:endParaRPr>
          </a:p>
          <a:p>
            <a:pPr algn="l">
              <a:spcBef>
                <a:spcPts val="600"/>
              </a:spcBef>
            </a:pPr>
            <a:endParaRPr lang="en-US" sz="1200" dirty="0">
              <a:solidFill>
                <a:srgbClr val="000000"/>
              </a:solidFill>
              <a:latin typeface="SegoeUI"/>
            </a:endParaRPr>
          </a:p>
          <a:p>
            <a:pPr algn="l">
              <a:spcBef>
                <a:spcPts val="600"/>
              </a:spcBef>
            </a:pPr>
            <a:r>
              <a:rPr lang="en-US" sz="1200" dirty="0">
                <a:solidFill>
                  <a:srgbClr val="000000"/>
                </a:solidFill>
                <a:latin typeface="SegoeUI"/>
              </a:rPr>
              <a:t>While we do not know what terms we will receive for a refinance, we know that when these loans originated in FY22, rates were historically low due to the pandemic. As we are in a higher-rate environment, we may not experience as favorable terms.</a:t>
            </a:r>
          </a:p>
          <a:p>
            <a:pPr algn="l">
              <a:spcBef>
                <a:spcPts val="600"/>
              </a:spcBef>
            </a:pPr>
            <a:r>
              <a:rPr lang="en-US" sz="1200" dirty="0">
                <a:solidFill>
                  <a:srgbClr val="000000"/>
                </a:solidFill>
                <a:latin typeface="SegoeUI"/>
              </a:rPr>
              <a:t>The base assumptions in our current model reflect the following terms:</a:t>
            </a:r>
          </a:p>
          <a:p>
            <a:pPr marL="628650" lvl="1" indent="-171450">
              <a:spcBef>
                <a:spcPts val="600"/>
              </a:spcBef>
              <a:buFont typeface="Arial" panose="020B0604020202020204" pitchFamily="34" charset="0"/>
              <a:buChar char="•"/>
            </a:pPr>
            <a:r>
              <a:rPr lang="en-US" sz="1200" b="1" dirty="0">
                <a:solidFill>
                  <a:srgbClr val="000000"/>
                </a:solidFill>
                <a:latin typeface="SegoeUI"/>
              </a:rPr>
              <a:t>30-year amortization</a:t>
            </a:r>
          </a:p>
          <a:p>
            <a:pPr marL="628650" lvl="1" indent="-171450">
              <a:spcBef>
                <a:spcPts val="600"/>
              </a:spcBef>
              <a:buFont typeface="Arial" panose="020B0604020202020204" pitchFamily="34" charset="0"/>
              <a:buChar char="•"/>
            </a:pPr>
            <a:r>
              <a:rPr lang="en-US" sz="1200" b="1" dirty="0">
                <a:solidFill>
                  <a:srgbClr val="000000"/>
                </a:solidFill>
                <a:latin typeface="SegoeUI"/>
              </a:rPr>
              <a:t>$4.46M starting principal</a:t>
            </a:r>
          </a:p>
          <a:p>
            <a:pPr marL="628650" lvl="1" indent="-171450">
              <a:spcBef>
                <a:spcPts val="600"/>
              </a:spcBef>
              <a:buFont typeface="Arial" panose="020B0604020202020204" pitchFamily="34" charset="0"/>
              <a:buChar char="•"/>
            </a:pPr>
            <a:r>
              <a:rPr lang="en-US" sz="1200" b="1" dirty="0">
                <a:solidFill>
                  <a:srgbClr val="000000"/>
                </a:solidFill>
                <a:latin typeface="SegoeUI"/>
              </a:rPr>
              <a:t>4.5% interest rate</a:t>
            </a:r>
          </a:p>
          <a:p>
            <a:pPr algn="l">
              <a:spcBef>
                <a:spcPts val="600"/>
              </a:spcBef>
            </a:pPr>
            <a:endParaRPr lang="en-US" sz="1200" dirty="0">
              <a:solidFill>
                <a:srgbClr val="000000"/>
              </a:solidFill>
              <a:latin typeface="SegoeUI"/>
            </a:endParaRPr>
          </a:p>
          <a:p>
            <a:pPr algn="l">
              <a:spcBef>
                <a:spcPts val="600"/>
              </a:spcBef>
            </a:pPr>
            <a:r>
              <a:rPr lang="en-US" sz="1200" dirty="0">
                <a:solidFill>
                  <a:srgbClr val="000000"/>
                </a:solidFill>
                <a:latin typeface="SegoeUI"/>
              </a:rPr>
              <a:t>The charts to the right show how two of our key metrics (Days Cash on Hand and Gross Margin) change with different interest rates and repayment assumptions. Depending on the rate ultimately received in a refinance, we can adjust the amount refinanced to match our budgeted income, if desired. </a:t>
            </a:r>
          </a:p>
          <a:p>
            <a:pPr algn="l">
              <a:spcBef>
                <a:spcPts val="600"/>
              </a:spcBef>
            </a:pPr>
            <a:endParaRPr lang="en-US" sz="1200" dirty="0">
              <a:solidFill>
                <a:srgbClr val="000000"/>
              </a:solidFill>
              <a:latin typeface="SegoeUI"/>
            </a:endParaRPr>
          </a:p>
          <a:p>
            <a:pPr algn="l">
              <a:spcBef>
                <a:spcPts val="600"/>
              </a:spcBef>
            </a:pPr>
            <a:endParaRPr lang="en-US" sz="1200" dirty="0">
              <a:solidFill>
                <a:srgbClr val="000000"/>
              </a:solidFill>
              <a:latin typeface="SegoeUI"/>
            </a:endParaRPr>
          </a:p>
          <a:p>
            <a:pPr marL="742950" lvl="1" indent="-285750">
              <a:spcBef>
                <a:spcPts val="600"/>
              </a:spcBef>
              <a:buFont typeface="Arial" panose="020B0604020202020204" pitchFamily="34" charset="0"/>
              <a:buChar char="•"/>
            </a:pPr>
            <a:endParaRPr lang="en-US" sz="1200" b="0" i="0" u="none" strike="noStrike" baseline="0" dirty="0">
              <a:solidFill>
                <a:srgbClr val="000000"/>
              </a:solidFill>
              <a:latin typeface="SegoeUI"/>
            </a:endParaRPr>
          </a:p>
          <a:p>
            <a:pPr>
              <a:spcBef>
                <a:spcPts val="600"/>
              </a:spcBef>
            </a:pPr>
            <a:endParaRPr lang="en-US" sz="1200" dirty="0">
              <a:solidFill>
                <a:srgbClr val="000000"/>
              </a:solidFill>
              <a:latin typeface="SegoeUI"/>
            </a:endParaRPr>
          </a:p>
        </p:txBody>
      </p:sp>
      <p:graphicFrame>
        <p:nvGraphicFramePr>
          <p:cNvPr id="17" name="Table 16">
            <a:extLst>
              <a:ext uri="{FF2B5EF4-FFF2-40B4-BE49-F238E27FC236}">
                <a16:creationId xmlns:a16="http://schemas.microsoft.com/office/drawing/2014/main" id="{0FEA2217-EF66-9E1E-39A2-73F616431DB9}"/>
              </a:ext>
            </a:extLst>
          </p:cNvPr>
          <p:cNvGraphicFramePr>
            <a:graphicFrameLocks noGrp="1"/>
          </p:cNvGraphicFramePr>
          <p:nvPr>
            <p:extLst>
              <p:ext uri="{D42A27DB-BD31-4B8C-83A1-F6EECF244321}">
                <p14:modId xmlns:p14="http://schemas.microsoft.com/office/powerpoint/2010/main" val="1125747911"/>
              </p:ext>
            </p:extLst>
          </p:nvPr>
        </p:nvGraphicFramePr>
        <p:xfrm>
          <a:off x="582372" y="2081399"/>
          <a:ext cx="5625277" cy="1005840"/>
        </p:xfrm>
        <a:graphic>
          <a:graphicData uri="http://schemas.openxmlformats.org/drawingml/2006/table">
            <a:tbl>
              <a:tblPr firstRow="1" bandRow="1">
                <a:tableStyleId>{5C22544A-7EE6-4342-B048-85BDC9FD1C3A}</a:tableStyleId>
              </a:tblPr>
              <a:tblGrid>
                <a:gridCol w="749839">
                  <a:extLst>
                    <a:ext uri="{9D8B030D-6E8A-4147-A177-3AD203B41FA5}">
                      <a16:colId xmlns:a16="http://schemas.microsoft.com/office/drawing/2014/main" val="2396232177"/>
                    </a:ext>
                  </a:extLst>
                </a:gridCol>
                <a:gridCol w="856026">
                  <a:extLst>
                    <a:ext uri="{9D8B030D-6E8A-4147-A177-3AD203B41FA5}">
                      <a16:colId xmlns:a16="http://schemas.microsoft.com/office/drawing/2014/main" val="3147523990"/>
                    </a:ext>
                  </a:extLst>
                </a:gridCol>
                <a:gridCol w="1993261">
                  <a:extLst>
                    <a:ext uri="{9D8B030D-6E8A-4147-A177-3AD203B41FA5}">
                      <a16:colId xmlns:a16="http://schemas.microsoft.com/office/drawing/2014/main" val="1730531075"/>
                    </a:ext>
                  </a:extLst>
                </a:gridCol>
                <a:gridCol w="2026151">
                  <a:extLst>
                    <a:ext uri="{9D8B030D-6E8A-4147-A177-3AD203B41FA5}">
                      <a16:colId xmlns:a16="http://schemas.microsoft.com/office/drawing/2014/main" val="32419308"/>
                    </a:ext>
                  </a:extLst>
                </a:gridCol>
              </a:tblGrid>
              <a:tr h="141659">
                <a:tc>
                  <a:txBody>
                    <a:bodyPr/>
                    <a:lstStyle/>
                    <a:p>
                      <a:r>
                        <a:rPr lang="en-US" sz="1200" dirty="0"/>
                        <a:t>Loan</a:t>
                      </a:r>
                    </a:p>
                  </a:txBody>
                  <a:tcPr/>
                </a:tc>
                <a:tc>
                  <a:txBody>
                    <a:bodyPr/>
                    <a:lstStyle/>
                    <a:p>
                      <a:r>
                        <a:rPr lang="en-US" sz="1200" dirty="0"/>
                        <a:t>Rate</a:t>
                      </a:r>
                    </a:p>
                  </a:txBody>
                  <a:tcPr/>
                </a:tc>
                <a:tc>
                  <a:txBody>
                    <a:bodyPr/>
                    <a:lstStyle/>
                    <a:p>
                      <a:r>
                        <a:rPr lang="en-US" sz="1200" dirty="0"/>
                        <a:t>Maturity Date</a:t>
                      </a:r>
                    </a:p>
                  </a:txBody>
                  <a:tcPr/>
                </a:tc>
                <a:tc>
                  <a:txBody>
                    <a:bodyPr/>
                    <a:lstStyle/>
                    <a:p>
                      <a:r>
                        <a:rPr lang="en-US" sz="1200" dirty="0"/>
                        <a:t>Balance at Maturity</a:t>
                      </a:r>
                    </a:p>
                  </a:txBody>
                  <a:tcPr/>
                </a:tc>
                <a:extLst>
                  <a:ext uri="{0D108BD9-81ED-4DB2-BD59-A6C34878D82A}">
                    <a16:rowId xmlns:a16="http://schemas.microsoft.com/office/drawing/2014/main" val="865489817"/>
                  </a:ext>
                </a:extLst>
              </a:tr>
              <a:tr h="141659">
                <a:tc>
                  <a:txBody>
                    <a:bodyPr/>
                    <a:lstStyle/>
                    <a:p>
                      <a:r>
                        <a:rPr lang="en-US" sz="1200" dirty="0"/>
                        <a:t>City First</a:t>
                      </a:r>
                    </a:p>
                  </a:txBody>
                  <a:tcPr/>
                </a:tc>
                <a:tc>
                  <a:txBody>
                    <a:bodyPr/>
                    <a:lstStyle/>
                    <a:p>
                      <a:r>
                        <a:rPr lang="en-US" sz="1200" dirty="0"/>
                        <a:t>4.04%</a:t>
                      </a:r>
                    </a:p>
                  </a:txBody>
                  <a:tcPr/>
                </a:tc>
                <a:tc>
                  <a:txBody>
                    <a:bodyPr/>
                    <a:lstStyle/>
                    <a:p>
                      <a:r>
                        <a:rPr lang="en-US" sz="1200" dirty="0"/>
                        <a:t>November 2026</a:t>
                      </a:r>
                    </a:p>
                  </a:txBody>
                  <a:tcPr/>
                </a:tc>
                <a:tc>
                  <a:txBody>
                    <a:bodyPr/>
                    <a:lstStyle/>
                    <a:p>
                      <a:r>
                        <a:rPr lang="en-US" sz="1200" dirty="0"/>
                        <a:t>$3,660,971</a:t>
                      </a:r>
                    </a:p>
                  </a:txBody>
                  <a:tcPr/>
                </a:tc>
                <a:extLst>
                  <a:ext uri="{0D108BD9-81ED-4DB2-BD59-A6C34878D82A}">
                    <a16:rowId xmlns:a16="http://schemas.microsoft.com/office/drawing/2014/main" val="2379078418"/>
                  </a:ext>
                </a:extLst>
              </a:tr>
              <a:tr h="141659">
                <a:tc>
                  <a:txBody>
                    <a:bodyPr/>
                    <a:lstStyle/>
                    <a:p>
                      <a:r>
                        <a:rPr lang="en-US" sz="1200" dirty="0"/>
                        <a:t>OSSE</a:t>
                      </a:r>
                    </a:p>
                  </a:txBody>
                  <a:tcPr/>
                </a:tc>
                <a:tc>
                  <a:txBody>
                    <a:bodyPr/>
                    <a:lstStyle/>
                    <a:p>
                      <a:r>
                        <a:rPr lang="en-US" sz="1200" dirty="0"/>
                        <a:t>1.00%</a:t>
                      </a:r>
                    </a:p>
                  </a:txBody>
                  <a:tcPr/>
                </a:tc>
                <a:tc>
                  <a:txBody>
                    <a:bodyPr/>
                    <a:lstStyle/>
                    <a:p>
                      <a:r>
                        <a:rPr lang="en-US" sz="1200" dirty="0"/>
                        <a:t>February 2027</a:t>
                      </a:r>
                    </a:p>
                  </a:txBody>
                  <a:tcPr/>
                </a:tc>
                <a:tc>
                  <a:txBody>
                    <a:bodyPr/>
                    <a:lstStyle/>
                    <a:p>
                      <a:r>
                        <a:rPr lang="en-US" sz="1200" dirty="0"/>
                        <a:t>$1,803,640</a:t>
                      </a:r>
                    </a:p>
                  </a:txBody>
                  <a:tcPr/>
                </a:tc>
                <a:extLst>
                  <a:ext uri="{0D108BD9-81ED-4DB2-BD59-A6C34878D82A}">
                    <a16:rowId xmlns:a16="http://schemas.microsoft.com/office/drawing/2014/main" val="3762634598"/>
                  </a:ext>
                </a:extLst>
              </a:tr>
            </a:tbl>
          </a:graphicData>
        </a:graphic>
      </p:graphicFrame>
      <p:graphicFrame>
        <p:nvGraphicFramePr>
          <p:cNvPr id="19" name="Chart 18">
            <a:extLst>
              <a:ext uri="{FF2B5EF4-FFF2-40B4-BE49-F238E27FC236}">
                <a16:creationId xmlns:a16="http://schemas.microsoft.com/office/drawing/2014/main" id="{4C95B17C-8755-3530-152B-88982C9590EA}"/>
              </a:ext>
            </a:extLst>
          </p:cNvPr>
          <p:cNvGraphicFramePr>
            <a:graphicFrameLocks/>
          </p:cNvGraphicFramePr>
          <p:nvPr>
            <p:extLst>
              <p:ext uri="{D42A27DB-BD31-4B8C-83A1-F6EECF244321}">
                <p14:modId xmlns:p14="http://schemas.microsoft.com/office/powerpoint/2010/main" val="2873852366"/>
              </p:ext>
            </p:extLst>
          </p:nvPr>
        </p:nvGraphicFramePr>
        <p:xfrm>
          <a:off x="6809759" y="1083795"/>
          <a:ext cx="4656422"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a:extLst>
              <a:ext uri="{FF2B5EF4-FFF2-40B4-BE49-F238E27FC236}">
                <a16:creationId xmlns:a16="http://schemas.microsoft.com/office/drawing/2014/main" id="{57F2A7C9-138F-5F75-6BFE-77B511BEEDBE}"/>
              </a:ext>
            </a:extLst>
          </p:cNvPr>
          <p:cNvGraphicFramePr>
            <a:graphicFrameLocks/>
          </p:cNvGraphicFramePr>
          <p:nvPr>
            <p:extLst>
              <p:ext uri="{D42A27DB-BD31-4B8C-83A1-F6EECF244321}">
                <p14:modId xmlns:p14="http://schemas.microsoft.com/office/powerpoint/2010/main" val="1574739862"/>
              </p:ext>
            </p:extLst>
          </p:nvPr>
        </p:nvGraphicFramePr>
        <p:xfrm>
          <a:off x="6809757" y="3987800"/>
          <a:ext cx="4656423" cy="210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8234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9677973-A4D3-6E82-112E-1CE66F1277A6}"/>
              </a:ext>
            </a:extLst>
          </p:cNvPr>
          <p:cNvPicPr>
            <a:picLocks noChangeAspect="1"/>
          </p:cNvPicPr>
          <p:nvPr/>
        </p:nvPicPr>
        <p:blipFill>
          <a:blip r:embed="rId2"/>
          <a:stretch>
            <a:fillRect/>
          </a:stretch>
        </p:blipFill>
        <p:spPr>
          <a:xfrm>
            <a:off x="520122" y="1673514"/>
            <a:ext cx="5765186" cy="3412836"/>
          </a:xfrm>
          <a:prstGeom prst="rect">
            <a:avLst/>
          </a:prstGeom>
        </p:spPr>
      </p:pic>
      <p:sp>
        <p:nvSpPr>
          <p:cNvPr id="5" name="TextBox 4">
            <a:extLst>
              <a:ext uri="{FF2B5EF4-FFF2-40B4-BE49-F238E27FC236}">
                <a16:creationId xmlns:a16="http://schemas.microsoft.com/office/drawing/2014/main" id="{A0643584-C135-9403-AB2D-A9D02E4BA459}"/>
              </a:ext>
            </a:extLst>
          </p:cNvPr>
          <p:cNvSpPr txBox="1"/>
          <p:nvPr/>
        </p:nvSpPr>
        <p:spPr>
          <a:xfrm>
            <a:off x="203199" y="68580"/>
            <a:ext cx="9765145" cy="646331"/>
          </a:xfrm>
          <a:prstGeom prst="rect">
            <a:avLst/>
          </a:prstGeom>
          <a:noFill/>
        </p:spPr>
        <p:txBody>
          <a:bodyPr vert="horz" wrap="square" rtlCol="0">
            <a:spAutoFit/>
          </a:bodyPr>
          <a:lstStyle/>
          <a:p>
            <a:r>
              <a:rPr lang="en-US" sz="3600" b="1" dirty="0">
                <a:solidFill>
                  <a:srgbClr val="000000"/>
                </a:solidFill>
                <a:latin typeface="Segoe UI" panose="020B0502040204020203" pitchFamily="34" charset="0"/>
              </a:rPr>
              <a:t>Debt Service Coverage Ratio (Assumed)</a:t>
            </a:r>
          </a:p>
        </p:txBody>
      </p:sp>
      <mc:AlternateContent xmlns:mc="http://schemas.openxmlformats.org/markup-compatibility/2006" xmlns:a14="http://schemas.microsoft.com/office/drawing/2010/main">
        <mc:Choice Requires="a14">
          <p:sp>
            <p:nvSpPr>
              <p:cNvPr id="6" name="TextBox 27">
                <a:extLst>
                  <a:ext uri="{FF2B5EF4-FFF2-40B4-BE49-F238E27FC236}">
                    <a16:creationId xmlns:a16="http://schemas.microsoft.com/office/drawing/2014/main" id="{6876AD5D-0CE9-298C-C0AC-657436CDF90B}"/>
                  </a:ext>
                </a:extLst>
              </p:cNvPr>
              <p:cNvSpPr txBox="1"/>
              <p:nvPr/>
            </p:nvSpPr>
            <p:spPr>
              <a:xfrm>
                <a:off x="6752937" y="2008779"/>
                <a:ext cx="4734213" cy="2840441"/>
              </a:xfrm>
              <a:prstGeom prst="rect">
                <a:avLst/>
              </a:prstGeom>
              <a:solidFill>
                <a:schemeClr val="accent1">
                  <a:lumMod val="20000"/>
                  <a:lumOff val="80000"/>
                </a:schemeClr>
              </a:solidFill>
            </p:spPr>
            <p:txBody>
              <a:bodyPr vert="horz"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t>What is DSCR?</a:t>
                </a:r>
                <a:r>
                  <a:rPr lang="en-US" sz="1400" dirty="0"/>
                  <a:t> </a:t>
                </a:r>
              </a:p>
              <a:p>
                <a:endParaRPr lang="en-US" sz="1400" dirty="0"/>
              </a:p>
              <a:p>
                <a:r>
                  <a:rPr lang="en-US" sz="1400" dirty="0"/>
                  <a:t>A leverage ratio used by lenders and the board to assess risk. It compares our </a:t>
                </a:r>
                <a:r>
                  <a:rPr lang="en-US" sz="1400" b="1" dirty="0"/>
                  <a:t>Net Operating Income</a:t>
                </a:r>
                <a:r>
                  <a:rPr lang="en-US" sz="1400" dirty="0"/>
                  <a:t> against our </a:t>
                </a:r>
                <a:r>
                  <a:rPr lang="en-US" sz="1400" b="1" dirty="0"/>
                  <a:t>current debt obligations</a:t>
                </a:r>
                <a:r>
                  <a:rPr lang="en-US" sz="1400" dirty="0"/>
                  <a:t>.</a:t>
                </a:r>
              </a:p>
              <a:p>
                <a:endParaRPr lang="en-US" sz="1400" dirty="0"/>
              </a:p>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𝐷𝑆𝐶𝑅</m:t>
                      </m:r>
                      <m:r>
                        <a:rPr lang="en-US" sz="1400" b="0" i="1" smtClean="0">
                          <a:latin typeface="Cambria Math" panose="02040503050406030204" pitchFamily="18" charset="0"/>
                        </a:rPr>
                        <m:t>= </m:t>
                      </m:r>
                      <m:f>
                        <m:fPr>
                          <m:ctrlPr>
                            <a:rPr lang="en-US" sz="1400" b="0" i="1" smtClean="0">
                              <a:latin typeface="Cambria Math" panose="02040503050406030204" pitchFamily="18" charset="0"/>
                            </a:rPr>
                          </m:ctrlPr>
                        </m:fPr>
                        <m:num>
                          <m:d>
                            <m:dPr>
                              <m:begChr m:val="["/>
                              <m:endChr m:val="]"/>
                              <m:ctrlPr>
                                <a:rPr lang="en-US" sz="1400" b="0" i="1" smtClean="0">
                                  <a:latin typeface="Cambria Math" panose="02040503050406030204" pitchFamily="18" charset="0"/>
                                </a:rPr>
                              </m:ctrlPr>
                            </m:dPr>
                            <m:e>
                              <m:r>
                                <a:rPr lang="en-US" sz="1400" b="0" i="1" smtClean="0">
                                  <a:latin typeface="Cambria Math" panose="02040503050406030204" pitchFamily="18" charset="0"/>
                                </a:rPr>
                                <m:t>𝑁𝑒𝑡</m:t>
                              </m:r>
                              <m:r>
                                <a:rPr lang="en-US" sz="1400" b="0" i="1" smtClean="0">
                                  <a:latin typeface="Cambria Math" panose="02040503050406030204" pitchFamily="18" charset="0"/>
                                </a:rPr>
                                <m:t> </m:t>
                              </m:r>
                              <m:r>
                                <a:rPr lang="en-US" sz="1400" b="0" i="1" smtClean="0">
                                  <a:latin typeface="Cambria Math" panose="02040503050406030204" pitchFamily="18" charset="0"/>
                                </a:rPr>
                                <m:t>𝐼𝑛𝑐𝑜𝑚𝑒</m:t>
                              </m:r>
                            </m:e>
                          </m:d>
                          <m:r>
                            <a:rPr lang="en-US" sz="1400" b="0" i="1" smtClean="0">
                              <a:latin typeface="Cambria Math" panose="02040503050406030204" pitchFamily="18" charset="0"/>
                            </a:rPr>
                            <m:t>+</m:t>
                          </m:r>
                          <m:d>
                            <m:dPr>
                              <m:begChr m:val="["/>
                              <m:endChr m:val="]"/>
                              <m:ctrlPr>
                                <a:rPr lang="en-US" sz="1400" b="0" i="1" smtClean="0">
                                  <a:latin typeface="Cambria Math" panose="02040503050406030204" pitchFamily="18" charset="0"/>
                                </a:rPr>
                              </m:ctrlPr>
                            </m:dPr>
                            <m:e>
                              <m:r>
                                <a:rPr lang="en-US" sz="1400" b="0" i="1" smtClean="0">
                                  <a:latin typeface="Cambria Math" panose="02040503050406030204" pitchFamily="18" charset="0"/>
                                </a:rPr>
                                <m:t>𝐼𝑛𝑡𝑒𝑟𝑒𝑠𝑡</m:t>
                              </m:r>
                            </m:e>
                          </m:d>
                          <m:r>
                            <a:rPr lang="en-US" sz="1400" b="0" i="1" smtClean="0">
                              <a:latin typeface="Cambria Math" panose="02040503050406030204" pitchFamily="18" charset="0"/>
                            </a:rPr>
                            <m:t>+[</m:t>
                          </m:r>
                          <m:r>
                            <a:rPr lang="en-US" sz="1400" b="0" i="1" smtClean="0">
                              <a:latin typeface="Cambria Math" panose="02040503050406030204" pitchFamily="18" charset="0"/>
                            </a:rPr>
                            <m:t>𝐷𝑒𝑝𝑟𝑒𝑐𝑖𝑎𝑡𝑖𝑜𝑛</m:t>
                          </m:r>
                          <m:r>
                            <a:rPr lang="en-US" sz="1400" b="0" i="1" smtClean="0">
                              <a:latin typeface="Cambria Math" panose="02040503050406030204" pitchFamily="18" charset="0"/>
                            </a:rPr>
                            <m:t>]</m:t>
                          </m:r>
                        </m:num>
                        <m:den>
                          <m:d>
                            <m:dPr>
                              <m:begChr m:val="["/>
                              <m:endChr m:val="]"/>
                              <m:ctrlPr>
                                <a:rPr lang="en-US" sz="1400" b="0" i="1" smtClean="0">
                                  <a:latin typeface="Cambria Math" panose="02040503050406030204" pitchFamily="18" charset="0"/>
                                </a:rPr>
                              </m:ctrlPr>
                            </m:dPr>
                            <m:e>
                              <m:r>
                                <a:rPr lang="en-US" sz="1400" b="0" i="1" smtClean="0">
                                  <a:latin typeface="Cambria Math" panose="02040503050406030204" pitchFamily="18" charset="0"/>
                                </a:rPr>
                                <m:t>𝐼𝑛𝑡𝑒𝑟𝑒𝑠𝑡</m:t>
                              </m:r>
                            </m:e>
                          </m:d>
                          <m:r>
                            <a:rPr lang="en-US" sz="1400" b="0" i="1" smtClean="0">
                              <a:latin typeface="Cambria Math" panose="02040503050406030204" pitchFamily="18" charset="0"/>
                            </a:rPr>
                            <m:t>+[</m:t>
                          </m:r>
                          <m:r>
                            <a:rPr lang="en-US" sz="1400" b="0" i="1" smtClean="0">
                              <a:latin typeface="Cambria Math" panose="02040503050406030204" pitchFamily="18" charset="0"/>
                            </a:rPr>
                            <m:t>𝑃𝑟𝑖𝑛𝑐𝑖𝑝𝑎𝑙</m:t>
                          </m:r>
                          <m:r>
                            <a:rPr lang="en-US" sz="1400" b="0" i="1" smtClean="0">
                              <a:latin typeface="Cambria Math" panose="02040503050406030204" pitchFamily="18" charset="0"/>
                            </a:rPr>
                            <m:t>]</m:t>
                          </m:r>
                        </m:den>
                      </m:f>
                    </m:oMath>
                  </m:oMathPara>
                </a14:m>
                <a:endParaRPr lang="en-US" sz="1400" dirty="0"/>
              </a:p>
              <a:p>
                <a:endParaRPr lang="en-US" sz="1400" dirty="0"/>
              </a:p>
              <a:p>
                <a:r>
                  <a:rPr lang="en-US" sz="1400" dirty="0"/>
                  <a:t>While we do not know the exact covenants in a refinanced loan, most banks typically require a DSCR between </a:t>
                </a:r>
                <a:r>
                  <a:rPr lang="en-US" sz="1400" b="1" dirty="0"/>
                  <a:t>1.10</a:t>
                </a:r>
                <a:r>
                  <a:rPr lang="en-US" sz="1400" dirty="0"/>
                  <a:t> and </a:t>
                </a:r>
                <a:r>
                  <a:rPr lang="en-US" sz="1400" b="1" dirty="0"/>
                  <a:t>1.20</a:t>
                </a:r>
                <a:r>
                  <a:rPr lang="en-US" sz="1400" dirty="0"/>
                  <a:t>.</a:t>
                </a:r>
              </a:p>
            </p:txBody>
          </p:sp>
        </mc:Choice>
        <mc:Fallback xmlns="">
          <p:sp>
            <p:nvSpPr>
              <p:cNvPr id="6" name="TextBox 27">
                <a:extLst>
                  <a:ext uri="{FF2B5EF4-FFF2-40B4-BE49-F238E27FC236}">
                    <a16:creationId xmlns:a16="http://schemas.microsoft.com/office/drawing/2014/main" id="{6876AD5D-0CE9-298C-C0AC-657436CDF90B}"/>
                  </a:ext>
                </a:extLst>
              </p:cNvPr>
              <p:cNvSpPr txBox="1">
                <a:spLocks noRot="1" noChangeAspect="1" noMove="1" noResize="1" noEditPoints="1" noAdjustHandles="1" noChangeArrowheads="1" noChangeShapeType="1" noTextEdit="1"/>
              </p:cNvSpPr>
              <p:nvPr/>
            </p:nvSpPr>
            <p:spPr>
              <a:xfrm>
                <a:off x="6752937" y="2008779"/>
                <a:ext cx="4734213" cy="2840441"/>
              </a:xfrm>
              <a:prstGeom prst="rect">
                <a:avLst/>
              </a:prstGeom>
              <a:blipFill>
                <a:blip r:embed="rId3"/>
                <a:stretch>
                  <a:fillRect l="-387" t="-430"/>
                </a:stretch>
              </a:blipFill>
            </p:spPr>
            <p:txBody>
              <a:bodyPr/>
              <a:lstStyle/>
              <a:p>
                <a:r>
                  <a:rPr lang="en-US">
                    <a:noFill/>
                  </a:rPr>
                  <a:t> </a:t>
                </a:r>
              </a:p>
            </p:txBody>
          </p:sp>
        </mc:Fallback>
      </mc:AlternateContent>
    </p:spTree>
    <p:extLst>
      <p:ext uri="{BB962C8B-B14F-4D97-AF65-F5344CB8AC3E}">
        <p14:creationId xmlns:p14="http://schemas.microsoft.com/office/powerpoint/2010/main" val="1893425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143</TotalTime>
  <Words>2048</Words>
  <Application>Microsoft Office PowerPoint</Application>
  <PresentationFormat>Widescreen</PresentationFormat>
  <Paragraphs>515</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Aptos Display</vt:lpstr>
      <vt:lpstr>Arial</vt:lpstr>
      <vt:lpstr>Cambria Math</vt:lpstr>
      <vt:lpstr>Segoe UI</vt:lpstr>
      <vt:lpstr>SegoeUI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Ross Knorr</dc:creator>
  <cp:lastModifiedBy>Ross Knorr</cp:lastModifiedBy>
  <cp:revision>10</cp:revision>
  <dcterms:created xsi:type="dcterms:W3CDTF">2026-05-06T04:23:38Z</dcterms:created>
  <dcterms:modified xsi:type="dcterms:W3CDTF">2026-05-22T14:40:35Z</dcterms:modified>
</cp:coreProperties>
</file>